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20039" autoAdjust="0"/>
    <p:restoredTop sz="94660"/>
  </p:normalViewPr>
  <p:slideViewPr>
    <p:cSldViewPr snapToGrid="0">
      <p:cViewPr varScale="1">
        <p:scale>
          <a:sx n="88" d="100"/>
          <a:sy n="88" d="100"/>
        </p:scale>
        <p:origin x="989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8243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4361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119932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9165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574952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9345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4846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9487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8290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7397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3394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5349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9701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355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8331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6950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3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6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2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8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8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transition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hmfptpwNZc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hmfptpwNZc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feguarding.wales/en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rthwalessafeguardingboard.wales/" TargetMode="External"/><Relationship Id="rId2" Type="http://schemas.openxmlformats.org/officeDocument/2006/relationships/hyperlink" Target="https://www.northwalessafeguardingboard.wales/wp-content/uploads/2019/10/Hoarding-Protocol.pdf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4167" y="2256503"/>
            <a:ext cx="9448800" cy="2181634"/>
          </a:xfrm>
        </p:spPr>
        <p:txBody>
          <a:bodyPr>
            <a:normAutofit/>
          </a:bodyPr>
          <a:lstStyle/>
          <a:p>
            <a:pPr algn="ctr"/>
            <a:r>
              <a:rPr lang="cy" sz="5400" b="0" i="0" strike="noStrike" cap="none" spc="0" baseline="0">
                <a:solidFill>
                  <a:srgbClr val="1D6294"/>
                </a:solidFill>
                <a:effectLst/>
                <a:latin typeface="Century Gothic"/>
                <a:ea typeface="Century Gothic"/>
                <a:cs typeface="Century Gothic"/>
              </a:rPr>
              <a:t>Celcio</a:t>
            </a:r>
            <a:r>
              <a:rPr sz="5400"/>
              <a:t/>
            </a:r>
            <a:br>
              <a:rPr sz="5400"/>
            </a:br>
            <a:r>
              <a:rPr lang="cy" sz="5400" b="0" i="0" strike="noStrike" cap="none" spc="0" baseline="0">
                <a:solidFill>
                  <a:srgbClr val="1D62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Century Gothic"/>
                <a:cs typeface="Century Gothic"/>
              </a:rPr>
              <a:t>BRIFF 7 MUNUD</a:t>
            </a:r>
            <a:r>
              <a:rPr sz="5400"/>
              <a:t/>
            </a:r>
            <a:br>
              <a:rPr sz="5400"/>
            </a:br>
            <a:endParaRPr lang="en-GB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8676" y="677917"/>
            <a:ext cx="435292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58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" sz="3200" b="0" i="0" strike="noStrike" cap="none" spc="0" baseline="0">
                <a:solidFill>
                  <a:srgbClr val="1D6294"/>
                </a:solidFill>
                <a:effectLst/>
                <a:latin typeface="Century Gothic"/>
                <a:ea typeface="Century Gothic"/>
                <a:cs typeface="Century Gothic"/>
              </a:rPr>
              <a:t>1. Beth yw hyn?</a:t>
            </a:r>
            <a:endParaRPr lang="en-GB" sz="32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902" y="1776598"/>
            <a:ext cx="7888273" cy="4140107"/>
          </a:xfrm>
        </p:spPr>
        <p:txBody>
          <a:bodyPr>
            <a:normAutofit fontScale="92500" lnSpcReduction="20000"/>
          </a:bodyPr>
          <a:lstStyle/>
          <a:p>
            <a:r>
              <a:rPr lang="cy" sz="19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Celcio yw casglu a chadw gormod o unrhyw ddeunydd, i’r graddau ei fod yn amharu ar weithrediad o ddydd i ddydd (Frost &amp; Gross, 1993).  Mae celcio patholegol neu orfodol yn fath penodol o ymddygiad a nodweddir gan:    </a:t>
            </a:r>
          </a:p>
          <a:p>
            <a:r>
              <a:rPr lang="cy" sz="19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Gaffael a methu â chael gwared ar nifer fawr o eitemau nad ydynt yn ôl pob golwg yn werth rhyw lawer, neu ddim o gwbl, a fyddai’n cael eu hystyried fel sbwriel gan bobl eraill.   </a:t>
            </a:r>
          </a:p>
          <a:p>
            <a:r>
              <a:rPr lang="cy" sz="19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“Annibendod” difrifol yng nghartref yr unigolyn fel nad oes modd ei ddefnyddio mwyach fel lle byw hyfyw;   </a:t>
            </a:r>
          </a:p>
          <a:p>
            <a:r>
              <a:rPr lang="cy" sz="19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Trallod sylweddol neu amhariad ar waith neu fywyd cymdeithasol (Kelly 2010).</a:t>
            </a:r>
          </a:p>
          <a:p>
            <a:pPr marL="0" indent="0">
              <a:buNone/>
            </a:pPr>
            <a:r>
              <a:rPr lang="cy" sz="1900" b="1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Gwyliwch: </a:t>
            </a:r>
            <a:endParaRPr lang="en-GB" sz="20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cy" sz="19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hlinkClick r:id="rId2" history="0"/>
              </a:rPr>
              <a:t>Stori Keith - Ffilm bersonol a theimladwy am Gelcio - You Tube</a:t>
            </a:r>
            <a:r>
              <a:rPr lang="cy" sz="19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 </a:t>
            </a:r>
            <a:endParaRPr lang="en-GB" sz="2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cy" sz="17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(Bwrdd Diogelu Oedolion Birmingham 2016)  </a:t>
            </a:r>
            <a:endParaRPr lang="en-GB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234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" sz="3200" b="0" i="0" strike="noStrike" cap="none" spc="0" baseline="0">
                <a:solidFill>
                  <a:srgbClr val="1D6294"/>
                </a:solidFill>
                <a:effectLst/>
                <a:latin typeface="Century Gothic"/>
                <a:ea typeface="Century Gothic"/>
                <a:cs typeface="Century Gothic"/>
              </a:rPr>
              <a:t>2. Beth yw hyn?</a:t>
            </a:r>
            <a:endParaRPr lang="en-GB" sz="32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923" y="1356851"/>
            <a:ext cx="8911687" cy="4704735"/>
          </a:xfrm>
        </p:spPr>
        <p:txBody>
          <a:bodyPr>
            <a:normAutofit fontScale="92500" lnSpcReduction="20000"/>
          </a:bodyPr>
          <a:lstStyle/>
          <a:p>
            <a:r>
              <a:rPr lang="cy" sz="17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Gellir celcio unrhyw beth mewn amrywiaeth o lefydd, gan gynnwys yn eiddo’r preswylydd, mewn gardd neu mewn man cymunedol.  Mae pobl yn celcio pob math o bethau, ond maent fel arfer yn cynnwys, ond nid yn gyfyngedig i ddau gategori:    </a:t>
            </a:r>
          </a:p>
          <a:p>
            <a:r>
              <a:rPr lang="cy" sz="17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Celcio Sych  </a:t>
            </a:r>
          </a:p>
          <a:p>
            <a:pPr marL="354013" lvl="0" indent="-354013" fontAlgn="base"/>
            <a:r>
              <a:rPr lang="cy" sz="17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Dillad   </a:t>
            </a:r>
          </a:p>
          <a:p>
            <a:pPr marL="354013" lvl="0" indent="-354013" fontAlgn="base"/>
            <a:r>
              <a:rPr lang="cy" sz="17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Papurau newydd, cylchgronau, llyfrau neu ffotograffau</a:t>
            </a:r>
            <a:endParaRPr lang="en-GB"/>
          </a:p>
          <a:p>
            <a:pPr marL="354013" lvl="0" indent="-354013" fontAlgn="base"/>
            <a:r>
              <a:rPr lang="cy" sz="17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Biliau, derbynebau neu lythyrau   </a:t>
            </a:r>
          </a:p>
          <a:p>
            <a:pPr marL="354013" lvl="0" indent="-354013" fontAlgn="base"/>
            <a:r>
              <a:rPr lang="cy" sz="17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Bagiau plastig a bocsys </a:t>
            </a:r>
            <a:endParaRPr lang="en-GB"/>
          </a:p>
          <a:p>
            <a:pPr marL="354013" lvl="0" indent="-354013" fontAlgn="base"/>
            <a:r>
              <a:rPr lang="cy" sz="17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Offer meddygol     </a:t>
            </a:r>
          </a:p>
          <a:p>
            <a:pPr marL="354013" lvl="0" indent="-354013" fontAlgn="base"/>
            <a:r>
              <a:rPr lang="cy" sz="17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Pethau y gellir eu casglu fel teganau, fideos, DVDs neu gryno-ddisgiau    </a:t>
            </a:r>
          </a:p>
          <a:p>
            <a:pPr marL="354013" indent="-354013"/>
            <a:r>
              <a:rPr lang="cy" sz="1700" b="1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Celcio Gwlyb </a:t>
            </a:r>
            <a:r>
              <a:rPr lang="cy" sz="17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 </a:t>
            </a:r>
            <a:endParaRPr lang="en-GB"/>
          </a:p>
          <a:p>
            <a:pPr marL="354013" lvl="0" indent="-354013" fontAlgn="base"/>
            <a:r>
              <a:rPr lang="cy" sz="17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Bwyd a chynwysyddion bwyd   </a:t>
            </a:r>
          </a:p>
          <a:p>
            <a:pPr marL="354013" lvl="0" indent="-354013" fontAlgn="base"/>
            <a:r>
              <a:rPr lang="cy" sz="17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Ysgarthion ac wrin  </a:t>
            </a:r>
          </a:p>
          <a:p>
            <a:pPr marL="354013" lvl="0" indent="-354013" fontAlgn="base"/>
            <a:r>
              <a:rPr lang="cy" sz="17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Anifeiliaid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014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4110"/>
            <a:ext cx="9187629" cy="1280890"/>
          </a:xfrm>
        </p:spPr>
        <p:txBody>
          <a:bodyPr>
            <a:normAutofit fontScale="90000"/>
          </a:bodyPr>
          <a:lstStyle/>
          <a:p>
            <a:r>
              <a:rPr lang="cy" sz="3200" b="0" i="0" strike="noStrike" cap="none" spc="0" baseline="0" dirty="0">
                <a:solidFill>
                  <a:srgbClr val="1D6294"/>
                </a:solidFill>
                <a:effectLst/>
                <a:latin typeface="Century Gothic"/>
                <a:ea typeface="Century Gothic"/>
                <a:cs typeface="Century Gothic"/>
              </a:rPr>
              <a:t>3. </a:t>
            </a:r>
            <a:r>
              <a:rPr lang="cy" sz="3200" b="0" i="0" strike="noStrike" cap="none" spc="0" baseline="0" dirty="0" smtClean="0">
                <a:solidFill>
                  <a:srgbClr val="1D6294"/>
                </a:solidFill>
                <a:effectLst/>
                <a:latin typeface="Century Gothic"/>
                <a:ea typeface="Century Gothic"/>
                <a:cs typeface="Century Gothic"/>
              </a:rPr>
              <a:t>Materion </a:t>
            </a:r>
            <a:r>
              <a:rPr lang="cy" sz="3200" b="0" i="0" strike="noStrike" cap="none" spc="0" baseline="0" dirty="0">
                <a:solidFill>
                  <a:srgbClr val="1D6294"/>
                </a:solidFill>
                <a:effectLst/>
                <a:latin typeface="Century Gothic"/>
                <a:ea typeface="Century Gothic"/>
                <a:cs typeface="Century Gothic"/>
              </a:rPr>
              <a:t>a sbardunau </a:t>
            </a:r>
            <a:r>
              <a:rPr sz="3200" dirty="0"/>
              <a:t/>
            </a:r>
            <a:br>
              <a:rPr sz="3200" dirty="0"/>
            </a:br>
            <a:r>
              <a:rPr lang="cy" sz="3200" b="0" i="0" strike="noStrike" cap="none" spc="0" baseline="0" dirty="0">
                <a:solidFill>
                  <a:srgbClr val="1D6294"/>
                </a:solidFill>
                <a:effectLst/>
                <a:latin typeface="Century Gothic"/>
                <a:ea typeface="Century Gothic"/>
                <a:cs typeface="Century Gothic"/>
              </a:rPr>
              <a:t>    </a:t>
            </a:r>
            <a:r>
              <a:rPr sz="3200" dirty="0"/>
              <a:t/>
            </a:r>
            <a:br>
              <a:rPr sz="3200" dirty="0"/>
            </a:br>
            <a:endParaRPr lang="nn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1905000"/>
            <a:ext cx="869287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Mae’n bosibl y bydd </a:t>
            </a:r>
            <a:r>
              <a:rPr lang="cy" sz="1800" b="0" i="0" strike="noStrike" cap="none" spc="0" baseline="0" dirty="0" smtClean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materion </a:t>
            </a:r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niferus a chymhleth sy’n sbarduno </a:t>
            </a:r>
            <a:r>
              <a:rPr lang="cy" sz="1800" b="0" i="0" strike="noStrike" cap="none" spc="0" baseline="0" dirty="0" smtClean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ymddygiad </a:t>
            </a:r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celcio: </a:t>
            </a:r>
          </a:p>
          <a:p>
            <a:pPr marL="0" indent="0">
              <a:buNone/>
            </a:pPr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Pethau fel:</a:t>
            </a:r>
          </a:p>
          <a:p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Digwyddiadau andwyol fel oedolyn </a:t>
            </a:r>
            <a:endParaRPr lang="en-GB" dirty="0"/>
          </a:p>
          <a:p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Trawma plentyndod</a:t>
            </a:r>
          </a:p>
          <a:p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Dibyniaeth ar alcohol</a:t>
            </a:r>
          </a:p>
          <a:p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Iselder</a:t>
            </a:r>
          </a:p>
          <a:p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Profedigaeth</a:t>
            </a:r>
          </a:p>
          <a:p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Problemau iechyd / symudedd </a:t>
            </a:r>
          </a:p>
        </p:txBody>
      </p:sp>
    </p:spTree>
    <p:extLst>
      <p:ext uri="{BB962C8B-B14F-4D97-AF65-F5344CB8AC3E}">
        <p14:creationId xmlns:p14="http://schemas.microsoft.com/office/powerpoint/2010/main" val="149480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346" y="624109"/>
            <a:ext cx="9376266" cy="880225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  <a:buClr>
                <a:srgbClr val="1CADE4"/>
              </a:buClr>
            </a:pPr>
            <a:r>
              <a:rPr lang="cy" sz="2900" b="0" i="0" strike="noStrike" cap="none" spc="0" baseline="0">
                <a:solidFill>
                  <a:srgbClr val="1D6294"/>
                </a:solidFill>
                <a:effectLst/>
                <a:latin typeface="Century Gothic"/>
                <a:ea typeface="Century Gothic"/>
                <a:cs typeface="Century Gothic"/>
              </a:rPr>
              <a:t>4. Materion Allweddol - sut all celcio effeithio ar yr unigolyn?</a:t>
            </a:r>
            <a:r>
              <a:rPr sz="2900"/>
              <a:t/>
            </a:r>
            <a:br>
              <a:rPr sz="2900"/>
            </a:br>
            <a:r>
              <a:rPr sz="1500"/>
              <a:t/>
            </a:r>
            <a:br>
              <a:rPr sz="1500"/>
            </a:br>
            <a:r>
              <a:rPr sz="1500"/>
              <a:t/>
            </a:r>
            <a:br>
              <a:rPr sz="1500"/>
            </a:br>
            <a:r>
              <a:rPr lang="cy" sz="17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hlinkClick r:id="rId2" history="0"/>
              </a:rPr>
              <a:t>Stori Keith - Ffilm bersonol a theimladwy am Gelcio - You Tube</a:t>
            </a:r>
            <a:r>
              <a:rPr lang="cy" sz="17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 </a:t>
            </a:r>
            <a:r>
              <a:rPr sz="1700"/>
              <a:t/>
            </a:r>
            <a:br>
              <a:rPr sz="1700"/>
            </a:br>
            <a:r>
              <a:rPr lang="cy" sz="15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(Bwrdd Diogelu Oedolion Birmingham 2016)</a:t>
            </a:r>
            <a:endParaRPr lang="en-GB" sz="32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8346" y="2021971"/>
            <a:ext cx="9376266" cy="4054364"/>
          </a:xfrm>
        </p:spPr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cy" sz="15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Teimlo’n isel?</a:t>
            </a:r>
            <a:endParaRPr lang="en-GB" dirty="0"/>
          </a:p>
          <a:p>
            <a:r>
              <a:rPr lang="cy" sz="15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Eisiau cuddio? </a:t>
            </a:r>
            <a:endParaRPr lang="en-GB" dirty="0"/>
          </a:p>
          <a:p>
            <a:r>
              <a:rPr lang="cy" sz="15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Yn teimlo fel petaent wedi cyrraedd y gwaelod un? </a:t>
            </a:r>
            <a:endParaRPr lang="en-GB" dirty="0"/>
          </a:p>
          <a:p>
            <a:r>
              <a:rPr lang="cy" sz="15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Ar ôl clirio a chael gwared ar bethau ydyn nhw’n teimlo’n: ofn; noeth? </a:t>
            </a:r>
          </a:p>
          <a:p>
            <a:r>
              <a:rPr lang="cy" sz="15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Fel petaent yn byw dau fywyd?  </a:t>
            </a:r>
            <a:endParaRPr lang="en-GB" dirty="0"/>
          </a:p>
          <a:p>
            <a:r>
              <a:rPr lang="cy" sz="15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Ddim yn gallu gwahodd neb draw (eithrio cymdeithasol / arwahanrwydd)? </a:t>
            </a:r>
            <a:endParaRPr lang="en-GB" dirty="0"/>
          </a:p>
          <a:p>
            <a:r>
              <a:rPr lang="cy" sz="15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Ddim yn gallu defnyddio ystafelloedd yn y tŷ ar gyfer eu dibenion gwreiddiol?  </a:t>
            </a:r>
            <a:endParaRPr lang="en-GB" dirty="0" smtClean="0"/>
          </a:p>
          <a:p>
            <a:r>
              <a:rPr lang="cy" sz="15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Ddim yn gallu coginio - ddim yn gallu ymolchi eu hunain (effaith iechyd corfforol)  </a:t>
            </a:r>
          </a:p>
          <a:p>
            <a:r>
              <a:rPr lang="cy" sz="15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Ddim yn gallu cysgu’n iawn (effaith corfforol a seicolegol)  </a:t>
            </a:r>
          </a:p>
          <a:p>
            <a:r>
              <a:rPr lang="cy" sz="15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Ddim yn gallu gwahodd crefftwyr draw (e.e. gan olygu nad ydynt yn gwasanaethu eu boeler, nad ydynt yn trwsio gollyngiadau, </a:t>
            </a:r>
            <a:r>
              <a:rPr lang="cy" sz="1500" b="0" i="0" strike="noStrike" cap="none" spc="0" baseline="0" dirty="0" smtClean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yr </a:t>
            </a:r>
            <a:r>
              <a:rPr lang="cy" sz="15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eiddo yn dirywio, </a:t>
            </a:r>
            <a:r>
              <a:rPr lang="cy" sz="1500" b="0" i="0" strike="noStrike" cap="none" spc="0" baseline="0" dirty="0" smtClean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eu </a:t>
            </a:r>
            <a:r>
              <a:rPr lang="cy" sz="15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hiechyd yn dirywio)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59331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7100" y="624110"/>
            <a:ext cx="9307511" cy="732742"/>
          </a:xfrm>
        </p:spPr>
        <p:txBody>
          <a:bodyPr>
            <a:normAutofit fontScale="90000"/>
          </a:bodyPr>
          <a:lstStyle/>
          <a:p>
            <a:r>
              <a:rPr lang="cy" sz="3200" b="0" i="0" strike="noStrike" cap="none" spc="0" baseline="0">
                <a:solidFill>
                  <a:srgbClr val="1D6294"/>
                </a:solidFill>
                <a:effectLst/>
                <a:latin typeface="Century Gothic"/>
                <a:ea typeface="Century Gothic"/>
                <a:cs typeface="Century Gothic"/>
              </a:rPr>
              <a:t>5. Materion allweddol i’w hystyried						</a:t>
            </a:r>
            <a:r>
              <a:rPr sz="3200"/>
              <a:t/>
            </a:r>
            <a:br>
              <a:rPr sz="3200"/>
            </a:br>
            <a:r>
              <a:rPr sz="3200"/>
              <a:t/>
            </a:r>
            <a:br>
              <a:rPr sz="3200"/>
            </a:b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96017" y="1548581"/>
            <a:ext cx="9208593" cy="4134041"/>
          </a:xfrm>
        </p:spPr>
        <p:txBody>
          <a:bodyPr>
            <a:normAutofit lnSpcReduction="10000"/>
          </a:bodyPr>
          <a:lstStyle/>
          <a:p>
            <a:r>
              <a:rPr lang="cy" sz="18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Diogelwch Tân - Mae celcio yn peri risg sylweddol i'r sawl sy'n byw yn yr eiddo sydd wedi’i gelcio a’r sawl sy’n byw gerllaw.  </a:t>
            </a:r>
          </a:p>
          <a:p>
            <a:r>
              <a:rPr lang="cy" sz="18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Galluedd Meddyliol:   Mae pobl sy’n celcio fel arfer yn gallu gwneud penderfyniadau nad ydynt yn gysylltiedig â’r celcio.   Rhaid rhagdybio galluedd oni phrofir fel arall.  Gall y rhai sy'n celcio hefyd feddu ar y gallu i benderfynu celcio er gwaethaf y risgiau. </a:t>
            </a:r>
          </a:p>
          <a:p>
            <a:r>
              <a:rPr lang="cy" sz="18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Mae’r unigolyn sy’n celcio yn credu y bydd prynu neu gadw pethau’n lleddfu eu hofn a’u gorbryder.  Mae’r celcio i bob pwrpas yn dod yn gysur iddynt.</a:t>
            </a:r>
          </a:p>
          <a:p>
            <a:r>
              <a:rPr lang="cy" sz="18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Ymlyniad gormodol at eiddo:  Gall pobl sy'n celcio fod ag ymlyniad emosiynol amhriodol at eitemau.  </a:t>
            </a:r>
            <a:endParaRPr lang="en-GB" smtClean="0"/>
          </a:p>
          <a:p>
            <a:r>
              <a:rPr lang="cy" sz="18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Mae’n bosibl y bydd nifer fawr o anifeiliaid anwes: gall pobl sy’n celcio fod â nifer fawr o anifeiliaid a all fod yn destun cwynion gan gymdogion.  Efallai eu bod yn ystyried eu hunain yn “achubwyr anifeiliaid strae”. </a:t>
            </a:r>
          </a:p>
        </p:txBody>
      </p:sp>
    </p:spTree>
    <p:extLst>
      <p:ext uri="{BB962C8B-B14F-4D97-AF65-F5344CB8AC3E}">
        <p14:creationId xmlns:p14="http://schemas.microsoft.com/office/powerpoint/2010/main" val="1715438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" sz="3200" b="0" i="0" strike="noStrike" cap="none" spc="0" baseline="0">
                <a:solidFill>
                  <a:srgbClr val="1D6294"/>
                </a:solidFill>
                <a:effectLst/>
                <a:latin typeface="Century Gothic"/>
                <a:ea typeface="Century Gothic"/>
                <a:cs typeface="Century Gothic"/>
              </a:rPr>
              <a:t>6. Camau Gweithredu:</a:t>
            </a:r>
            <a:r>
              <a:rPr sz="3200"/>
              <a:t/>
            </a:r>
            <a:br>
              <a:rPr sz="3200"/>
            </a:br>
            <a:r>
              <a:rPr sz="3200"/>
              <a:t/>
            </a:r>
            <a:br>
              <a:rPr sz="3200"/>
            </a:b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923" y="1415845"/>
            <a:ext cx="8769841" cy="4266777"/>
          </a:xfrm>
        </p:spPr>
        <p:txBody>
          <a:bodyPr>
            <a:normAutofit fontScale="92500"/>
          </a:bodyPr>
          <a:lstStyle/>
          <a:p>
            <a:r>
              <a:rPr lang="cy" sz="17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Mae Diogelu yn cyfeirio at amddiffyn plant ac oedolion rhag camdriniaeth neu esgeulustod, atal amhariad ar eu hiechyd neu eu datblygiad a sicrhau bod plant yn tyfu i fyny, a bod oedolion yn byw o dan amgylchiadau sy'n gyson â darpariaeth gofal diogel ac effeithiol.  Gall tyfu i fyny neu fyw mewn eiddo sydd wedi’i gelcio roi plentyn neu oedolyn mewn perygl sy’n fater diogelu.     </a:t>
            </a:r>
          </a:p>
          <a:p>
            <a:r>
              <a:rPr lang="cy" sz="17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Mae’n rhaid i anghenion y plentyn neu oedolyn mewn perygl ddod yn gyntaf a bydd unrhyw gamau gweithredu y byddwn yn eu cymryd yn adlewyrchu hyn, yn unol â </a:t>
            </a:r>
            <a:r>
              <a:rPr lang="cy" sz="17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  <a:hlinkClick r:id="rId2" history="0"/>
              </a:rPr>
              <a:t>Gweithdrefnau Diogelu Cymru</a:t>
            </a:r>
            <a:r>
              <a:rPr lang="cy" sz="17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. Felly, pan fo plant neu oedolion mewn perygl yn byw yn yr eiddo, dylid codi rhybudd neu adroddiad Diogelu bob amser.   </a:t>
            </a:r>
          </a:p>
          <a:p>
            <a:r>
              <a:rPr lang="cy" sz="17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Dylai unrhyw weithiwr proffesiynol sy'n gweithio gydag unigolion a allai fod â chyflwr celcio neu'n ymddangos felly ymgynghori â </a:t>
            </a:r>
            <a:r>
              <a:rPr lang="cy" sz="1700" b="1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Phrotocol Celcio Gogledd Cymru</a:t>
            </a:r>
            <a:r>
              <a:rPr lang="cy" sz="17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 a sicrhau eu bod yn cwblhau'r Asesiad Ymarferwyr a defnyddio'r pecyn cymorth delweddau mesur annibendod i benderfynu pa gamau i'w cymryd.  </a:t>
            </a:r>
            <a:endParaRPr lang="en-GB" smtClean="0"/>
          </a:p>
          <a:p>
            <a:r>
              <a:rPr lang="cy" sz="17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Dylid gwneud atgyfeiriad at Wasanaeth Tân ac Achub Gogledd Cymru. </a:t>
            </a:r>
            <a:endParaRPr lang="en-GB"/>
          </a:p>
          <a:p>
            <a:r>
              <a:rPr lang="cy" sz="1700" b="0" i="0" strike="noStrike" cap="none" spc="0" baseline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Dylai tystiolaeth o gelcio anifeiliaid ar unrhyw lefel gael ei adrodd i'r RSPCA. </a:t>
            </a:r>
            <a:endParaRPr lang="en-GB" smtClean="0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919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" sz="3200" b="0" i="0" strike="noStrike" cap="none" spc="0" baseline="0">
                <a:solidFill>
                  <a:srgbClr val="1D6294"/>
                </a:solidFill>
                <a:effectLst/>
                <a:latin typeface="Century Gothic"/>
                <a:ea typeface="Century Gothic"/>
                <a:cs typeface="Century Gothic"/>
              </a:rPr>
              <a:t>7. Camau Gweithredu</a:t>
            </a:r>
            <a:r>
              <a:rPr sz="3200"/>
              <a:t/>
            </a:r>
            <a:br>
              <a:rPr sz="3200"/>
            </a:br>
            <a:r>
              <a:rPr sz="3200"/>
              <a:t/>
            </a:r>
            <a:br>
              <a:rPr sz="3200"/>
            </a:b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924" y="1573306"/>
            <a:ext cx="7761311" cy="37651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y" sz="1800" b="1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Mae Protocol Celcio Rhanbarthol Gogledd Cymru yn nodi’r proses i’w dilyn. </a:t>
            </a:r>
          </a:p>
          <a:p>
            <a:pPr marL="0" indent="0">
              <a:buNone/>
            </a:pPr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Gallwch ddod o hyd iddo </a:t>
            </a:r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  <a:hlinkClick r:id="rId2" history="0"/>
              </a:rPr>
              <a:t>yma.</a:t>
            </a:r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 </a:t>
            </a:r>
          </a:p>
          <a:p>
            <a:pPr marL="0" indent="0">
              <a:buNone/>
            </a:pPr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Yn </a:t>
            </a:r>
            <a:r>
              <a:rPr lang="cy" sz="1800" b="0" i="0" strike="noStrike" cap="none" spc="0" baseline="0" dirty="0" smtClean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ychwanegol, </a:t>
            </a:r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mae sawl darn o ddeddfwriaeth y gellir ei ddefnyddio mewn achosion o gelcio. </a:t>
            </a:r>
          </a:p>
          <a:p>
            <a:r>
              <a:rPr lang="cy" sz="1800" b="1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Deddf Iechyd Cyhoeddus 1936: Adrannau 79, 83 a 84</a:t>
            </a:r>
          </a:p>
          <a:p>
            <a:r>
              <a:rPr lang="cy" sz="1800" b="1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Deddf Atal Difrod gan Blâu 1949: Adran 4 </a:t>
            </a:r>
          </a:p>
          <a:p>
            <a:r>
              <a:rPr lang="cy" sz="1800" b="1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Deddf Diogelu’r Amgylchedd 1990:  Adran 80, </a:t>
            </a:r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(Gellir dod o hyd i ddiffiniadau o Niwsans Statudol yn Adran 79)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  <a:hlinkClick r:id="rId3" history="0"/>
              </a:rPr>
              <a:t>https://www.northwalessafeguardingboard.wales</a:t>
            </a:r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6339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Microsoft Windows NT 10.0"/>
  <p:tag name="AS_RELEASE_DATE" val="2021.10.31"/>
  <p:tag name="AS_TITLE" val="Aspose.Slides for Java"/>
  <p:tag name="AS_VERSION" val="21.10"/>
</p:tagLst>
</file>

<file path=ppt/theme/theme1.xml><?xml version="1.0" encoding="utf-8"?>
<a:theme xmlns:a="http://schemas.openxmlformats.org/drawingml/2006/main" name="Wisp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Wisp">
      <a:majorFont>
        <a:latin typeface="Century Gothic" panose="020B0502020202020204"/>
        <a:ea typeface="Century Gothic" panose="020B0502020202020204"/>
        <a:cs typeface="Arial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Century Gothic" panose="020B0502020202020204"/>
        <a:cs typeface="Arial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219</TotalTime>
  <Words>912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Celcio BRIFF 7 MUNUD </vt:lpstr>
      <vt:lpstr>1. Beth yw hyn?</vt:lpstr>
      <vt:lpstr>2. Beth yw hyn?</vt:lpstr>
      <vt:lpstr>3. Materion a sbardunau       </vt:lpstr>
      <vt:lpstr>4. Materion Allweddol - sut all celcio effeithio ar yr unigolyn?   Stori Keith - Ffilm bersonol a theimladwy am Gelcio - You Tube  (Bwrdd Diogelu Oedolion Birmingham 2016)</vt:lpstr>
      <vt:lpstr>5. Materion allweddol i’w hystyried        </vt:lpstr>
      <vt:lpstr>6. Camau Gweithredu:  </vt:lpstr>
      <vt:lpstr>7. Camau Gweithredu  </vt:lpstr>
    </vt:vector>
  </TitlesOfParts>
  <Company>Denbighshire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TRIAWD GWENWYNIG – BRIFFIAD 7 MUNUD  TOXIC TRIO – 7 MINUTE BRIEFING</dc:title>
  <dc:creator>Pauline Bird</dc:creator>
  <cp:lastModifiedBy>Elinor Pritchard (Cyfieithydd/Translator)</cp:lastModifiedBy>
  <cp:revision>27</cp:revision>
  <dcterms:created xsi:type="dcterms:W3CDTF">2017-10-11T14:35:31Z</dcterms:created>
  <dcterms:modified xsi:type="dcterms:W3CDTF">2023-02-24T15:22:44Z</dcterms:modified>
</cp:coreProperties>
</file>