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64" r:id="rId3"/>
    <p:sldId id="265" r:id="rId4"/>
    <p:sldId id="267" r:id="rId5"/>
    <p:sldId id="268" r:id="rId6"/>
    <p:sldId id="269" r:id="rId7"/>
    <p:sldId id="270"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20039" autoAdjust="0"/>
    <p:restoredTop sz="94660"/>
  </p:normalViewPr>
  <p:slideViewPr>
    <p:cSldViewPr snapToGrid="0">
      <p:cViewPr varScale="1">
        <p:scale>
          <a:sx n="72" d="100"/>
          <a:sy n="72" d="100"/>
        </p:scale>
        <p:origin x="9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438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0444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1199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7491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74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5193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4248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1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8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973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55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8355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1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4513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8883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086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10/27/2021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838208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9922" y="2596769"/>
            <a:ext cx="9448800" cy="3065484"/>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a:t/>
            </a:r>
            <a:br>
              <a:rPr lang="en-GB" dirty="0"/>
            </a:br>
            <a:r>
              <a:rPr lang="en-GB" dirty="0" smtClean="0">
                <a:effectLst>
                  <a:outerShdw blurRad="38100" dist="38100" dir="2700000" algn="tl">
                    <a:srgbClr val="000000">
                      <a:alpha val="43137"/>
                    </a:srgbClr>
                  </a:outerShdw>
                </a:effectLst>
              </a:rPr>
              <a:t>– BRIFF 7 MUNUD </a:t>
            </a:r>
            <a:br>
              <a:rPr lang="en-GB" dirty="0" smtClean="0">
                <a:effectLst>
                  <a:outerShdw blurRad="38100" dist="38100" dir="2700000" algn="tl">
                    <a:srgbClr val="000000">
                      <a:alpha val="43137"/>
                    </a:srgbClr>
                  </a:outerShdw>
                </a:effectLst>
              </a:rPr>
            </a:br>
            <a:r>
              <a:rPr lang="en-GB" b="1" dirty="0" smtClean="0">
                <a:effectLst>
                  <a:outerShdw blurRad="38100" dist="38100" dir="2700000" algn="tl">
                    <a:srgbClr val="000000">
                      <a:alpha val="43137"/>
                    </a:srgbClr>
                  </a:outerShdw>
                </a:effectLst>
              </a:rPr>
              <a:t>Spiking</a:t>
            </a:r>
            <a:r>
              <a:rPr lang="en-GB" sz="3600" dirty="0"/>
              <a:t/>
            </a:r>
            <a:br>
              <a:rPr lang="en-GB" sz="3600" dirty="0"/>
            </a:br>
            <a:r>
              <a:rPr lang="en-GB" sz="3600" dirty="0" smtClean="0">
                <a:effectLst>
                  <a:outerShdw blurRad="38100" dist="38100" dir="2700000" algn="tl">
                    <a:srgbClr val="000000">
                      <a:alpha val="43137"/>
                    </a:srgbClr>
                  </a:outerShdw>
                </a:effectLst>
              </a:rPr>
              <a:t/>
            </a:r>
            <a:br>
              <a:rPr lang="en-GB" sz="3600" dirty="0" smtClean="0">
                <a:effectLst>
                  <a:outerShdw blurRad="38100" dist="38100" dir="2700000" algn="tl">
                    <a:srgbClr val="000000">
                      <a:alpha val="43137"/>
                    </a:srgbClr>
                  </a:outerShdw>
                </a:effectLst>
              </a:rPr>
            </a:br>
            <a:r>
              <a:rPr lang="en-GB" dirty="0" smtClean="0">
                <a:effectLst>
                  <a:outerShdw blurRad="38100" dist="38100" dir="2700000" algn="tl">
                    <a:srgbClr val="000000">
                      <a:alpha val="43137"/>
                    </a:srgbClr>
                  </a:outerShdw>
                </a:effectLst>
              </a:rPr>
              <a:t>7 MINUTE BRIEFING</a:t>
            </a:r>
            <a:endParaRPr lang="en-GB"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stretch>
            <a:fillRect/>
          </a:stretch>
        </p:blipFill>
        <p:spPr>
          <a:xfrm>
            <a:off x="3988676" y="677917"/>
            <a:ext cx="4352921" cy="957155"/>
          </a:xfrm>
          <a:prstGeom prst="rect">
            <a:avLst/>
          </a:prstGeom>
        </p:spPr>
      </p:pic>
    </p:spTree>
    <p:extLst>
      <p:ext uri="{BB962C8B-B14F-4D97-AF65-F5344CB8AC3E}">
        <p14:creationId xmlns:p14="http://schemas.microsoft.com/office/powerpoint/2010/main" val="183115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Background</a:t>
            </a:r>
            <a:endParaRPr lang="en-GB" b="1" u="sng" dirty="0"/>
          </a:p>
        </p:txBody>
      </p:sp>
      <p:sp>
        <p:nvSpPr>
          <p:cNvPr id="3" name="Content Placeholder 2"/>
          <p:cNvSpPr>
            <a:spLocks noGrp="1"/>
          </p:cNvSpPr>
          <p:nvPr>
            <p:ph idx="1"/>
          </p:nvPr>
        </p:nvSpPr>
        <p:spPr/>
        <p:txBody>
          <a:bodyPr/>
          <a:lstStyle/>
          <a:p>
            <a:r>
              <a:rPr lang="en-GB" sz="2400" dirty="0"/>
              <a:t>Almost 200 drink spiking incidents have been reported to UK police forces over the last two </a:t>
            </a:r>
            <a:r>
              <a:rPr lang="en-GB" sz="2400" dirty="0" smtClean="0"/>
              <a:t>months</a:t>
            </a:r>
          </a:p>
          <a:p>
            <a:r>
              <a:rPr lang="en-GB" sz="2400" dirty="0" smtClean="0"/>
              <a:t>In addition, there have been 24 reports of some form of injection being use to incapacitate the victim the National Police Chiefs Council (NPCC) said </a:t>
            </a:r>
          </a:p>
          <a:p>
            <a:r>
              <a:rPr lang="en-GB" sz="2400" dirty="0"/>
              <a:t>A total of 198 confirmed reports of drink spiking were recorded in September and October across various parts of England, Scotland, Wales, and Northern Ireland, the NPCC said</a:t>
            </a:r>
            <a:endParaRPr lang="en-GB" sz="2400" dirty="0" smtClean="0"/>
          </a:p>
          <a:p>
            <a:endParaRPr lang="en-GB" dirty="0"/>
          </a:p>
        </p:txBody>
      </p:sp>
    </p:spTree>
    <p:extLst>
      <p:ext uri="{BB962C8B-B14F-4D97-AF65-F5344CB8AC3E}">
        <p14:creationId xmlns:p14="http://schemas.microsoft.com/office/powerpoint/2010/main" val="2153475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What is Spiking?</a:t>
            </a:r>
            <a:endParaRPr lang="en-GB" b="1" u="sng" dirty="0"/>
          </a:p>
        </p:txBody>
      </p:sp>
      <p:sp>
        <p:nvSpPr>
          <p:cNvPr id="3" name="Content Placeholder 2"/>
          <p:cNvSpPr>
            <a:spLocks noGrp="1"/>
          </p:cNvSpPr>
          <p:nvPr>
            <p:ph idx="1"/>
          </p:nvPr>
        </p:nvSpPr>
        <p:spPr/>
        <p:txBody>
          <a:bodyPr>
            <a:normAutofit fontScale="92500" lnSpcReduction="20000"/>
          </a:bodyPr>
          <a:lstStyle/>
          <a:p>
            <a:r>
              <a:rPr lang="en-GB" dirty="0"/>
              <a:t>There have been multiple reports of “needle spiking” — which </a:t>
            </a:r>
            <a:r>
              <a:rPr lang="en-GB" b="1" dirty="0"/>
              <a:t>involves an injection being administered to someone without their knowledge or consent</a:t>
            </a:r>
            <a:r>
              <a:rPr lang="en-GB" dirty="0"/>
              <a:t>, usually in a nightclub or bar setting — as opposed to the more commonly known method of contaminating alcoholic drinks</a:t>
            </a:r>
            <a:r>
              <a:rPr lang="en-GB" dirty="0" smtClean="0"/>
              <a:t>.</a:t>
            </a:r>
            <a:endParaRPr lang="en-GB" dirty="0"/>
          </a:p>
          <a:p>
            <a:r>
              <a:rPr lang="en-GB" dirty="0"/>
              <a:t>To spike a drink means to put </a:t>
            </a:r>
            <a:r>
              <a:rPr lang="en-GB" dirty="0" smtClean="0"/>
              <a:t>alcohol</a:t>
            </a:r>
            <a:r>
              <a:rPr lang="en-GB" dirty="0"/>
              <a:t> or </a:t>
            </a:r>
            <a:r>
              <a:rPr lang="en-GB" dirty="0" smtClean="0"/>
              <a:t>drugs</a:t>
            </a:r>
            <a:r>
              <a:rPr lang="en-GB" dirty="0"/>
              <a:t> into someone's drink without their knowledge or permission. Drink spiking can occur anywhere drinks are served (such as at nightclubs, parties, pubs, restaurants and private homes</a:t>
            </a:r>
            <a:r>
              <a:rPr lang="en-GB" dirty="0" smtClean="0"/>
              <a:t>).</a:t>
            </a:r>
          </a:p>
          <a:p>
            <a:r>
              <a:rPr lang="en-GB" dirty="0"/>
              <a:t>Drink spiking can be linked to crimes such as sexual assault and robbery. In these situations, the offender may spike someone's drink to lower their defences and make it easier to commit a crime against them. Estimates suggest that one third of drink spiking incidents are associated with sexual </a:t>
            </a:r>
            <a:r>
              <a:rPr lang="en-GB" dirty="0" smtClean="0"/>
              <a:t>attack</a:t>
            </a:r>
          </a:p>
          <a:p>
            <a:r>
              <a:rPr lang="en-GB" dirty="0"/>
              <a:t>Drink spiking is illegal, whatever the intent. This means that slipping alcohol or drugs into a friend's drink as a prank is against the </a:t>
            </a:r>
            <a:r>
              <a:rPr lang="en-GB" dirty="0" smtClean="0"/>
              <a:t>law– </a:t>
            </a:r>
            <a:r>
              <a:rPr lang="en-GB" dirty="0"/>
              <a:t>even if the drink is not consumed or the person is not harmed. People who spike drinks can be fined or jailed. </a:t>
            </a:r>
          </a:p>
          <a:p>
            <a:endParaRPr lang="en-GB" dirty="0"/>
          </a:p>
        </p:txBody>
      </p:sp>
    </p:spTree>
    <p:extLst>
      <p:ext uri="{BB962C8B-B14F-4D97-AF65-F5344CB8AC3E}">
        <p14:creationId xmlns:p14="http://schemas.microsoft.com/office/powerpoint/2010/main" val="2118172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What is drink spiking?</a:t>
            </a:r>
            <a:r>
              <a:rPr lang="en-GB" dirty="0"/>
              <a:t/>
            </a:r>
            <a:br>
              <a:rPr lang="en-GB" dirty="0"/>
            </a:br>
            <a:endParaRPr lang="en-GB" dirty="0"/>
          </a:p>
        </p:txBody>
      </p:sp>
      <p:sp>
        <p:nvSpPr>
          <p:cNvPr id="3" name="Content Placeholder 2"/>
          <p:cNvSpPr>
            <a:spLocks noGrp="1"/>
          </p:cNvSpPr>
          <p:nvPr>
            <p:ph idx="1"/>
          </p:nvPr>
        </p:nvSpPr>
        <p:spPr/>
        <p:txBody>
          <a:bodyPr/>
          <a:lstStyle/>
          <a:p>
            <a:r>
              <a:rPr lang="en-GB" sz="2400" dirty="0"/>
              <a:t>Drink spiking is a deliberate act. Public perception is that it is limited to slipping drugs into an alcoholic drink, however, drink spiking can include:</a:t>
            </a:r>
          </a:p>
          <a:p>
            <a:pPr lvl="0"/>
            <a:r>
              <a:rPr lang="en-GB" sz="2400" dirty="0"/>
              <a:t>Putting alcohol into a non-alcoholic drink (such as water, soft drink, non-alcoholic punch or fruit juice).</a:t>
            </a:r>
          </a:p>
          <a:p>
            <a:pPr lvl="0"/>
            <a:r>
              <a:rPr lang="en-GB" sz="2400" dirty="0"/>
              <a:t>Adding extra alcohol to an alcoholic drink.</a:t>
            </a:r>
          </a:p>
          <a:p>
            <a:pPr lvl="0"/>
            <a:r>
              <a:rPr lang="en-GB" sz="2400" dirty="0"/>
              <a:t>Slipping prescription or illegal drugs (such as benzodiazepines, amphetamines or GHB – also called liquid </a:t>
            </a:r>
            <a:r>
              <a:rPr lang="en-GB" sz="2400" dirty="0" smtClean="0"/>
              <a:t>ecstasy </a:t>
            </a:r>
            <a:r>
              <a:rPr lang="en-GB" sz="2400" dirty="0"/>
              <a:t>into an alcoholic or non-alcoholic drink.</a:t>
            </a:r>
          </a:p>
          <a:p>
            <a:endParaRPr lang="en-GB" dirty="0"/>
          </a:p>
        </p:txBody>
      </p:sp>
    </p:spTree>
    <p:extLst>
      <p:ext uri="{BB962C8B-B14F-4D97-AF65-F5344CB8AC3E}">
        <p14:creationId xmlns:p14="http://schemas.microsoft.com/office/powerpoint/2010/main" val="1075666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Who is at risk of drink spiking?</a:t>
            </a:r>
            <a:r>
              <a:rPr lang="en-GB" dirty="0"/>
              <a:t/>
            </a:r>
            <a:br>
              <a:rPr lang="en-GB" dirty="0"/>
            </a:br>
            <a:endParaRPr lang="en-GB" dirty="0"/>
          </a:p>
        </p:txBody>
      </p:sp>
      <p:sp>
        <p:nvSpPr>
          <p:cNvPr id="3" name="Content Placeholder 2"/>
          <p:cNvSpPr>
            <a:spLocks noGrp="1"/>
          </p:cNvSpPr>
          <p:nvPr>
            <p:ph idx="1"/>
          </p:nvPr>
        </p:nvSpPr>
        <p:spPr/>
        <p:txBody>
          <a:bodyPr>
            <a:normAutofit/>
          </a:bodyPr>
          <a:lstStyle/>
          <a:p>
            <a:r>
              <a:rPr lang="en-GB" sz="2000" dirty="0"/>
              <a:t>Women are more likely to have their drinks spiked than men.</a:t>
            </a:r>
          </a:p>
          <a:p>
            <a:r>
              <a:rPr lang="en-GB" sz="2000" dirty="0"/>
              <a:t>Studies show that most people are not aware of the dangers of drink spiking. For example:</a:t>
            </a:r>
          </a:p>
          <a:p>
            <a:pPr lvl="0"/>
            <a:r>
              <a:rPr lang="en-GB" sz="2000" dirty="0"/>
              <a:t>Many people do not think they are at risk of drink spiking, and do not consider it a common occurrence.</a:t>
            </a:r>
          </a:p>
          <a:p>
            <a:pPr lvl="0"/>
            <a:r>
              <a:rPr lang="en-GB" sz="2000" dirty="0"/>
              <a:t>Drinks can be spiked by people you know or have just met. Such as, you may not  consider an unknown person to be a stranger after talking to them for a while  – then more likely to accept a drink from them.</a:t>
            </a:r>
          </a:p>
          <a:p>
            <a:endParaRPr lang="en-GB" sz="2000" dirty="0"/>
          </a:p>
        </p:txBody>
      </p:sp>
    </p:spTree>
    <p:extLst>
      <p:ext uri="{BB962C8B-B14F-4D97-AF65-F5344CB8AC3E}">
        <p14:creationId xmlns:p14="http://schemas.microsoft.com/office/powerpoint/2010/main" val="1851667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Tips to prevent drink spiking</a:t>
            </a:r>
            <a:r>
              <a:rPr lang="en-GB" dirty="0"/>
              <a:t/>
            </a:r>
            <a:br>
              <a:rPr lang="en-GB" dirty="0"/>
            </a:br>
            <a:endParaRPr lang="en-GB" dirty="0"/>
          </a:p>
        </p:txBody>
      </p:sp>
      <p:sp>
        <p:nvSpPr>
          <p:cNvPr id="3" name="Content Placeholder 2"/>
          <p:cNvSpPr>
            <a:spLocks noGrp="1"/>
          </p:cNvSpPr>
          <p:nvPr>
            <p:ph idx="1"/>
          </p:nvPr>
        </p:nvSpPr>
        <p:spPr/>
        <p:txBody>
          <a:bodyPr>
            <a:normAutofit fontScale="55000" lnSpcReduction="20000"/>
          </a:bodyPr>
          <a:lstStyle/>
          <a:p>
            <a:pPr lvl="0"/>
            <a:r>
              <a:rPr lang="en-GB" sz="2600" dirty="0" smtClean="0"/>
              <a:t>Party </a:t>
            </a:r>
            <a:r>
              <a:rPr lang="en-GB" sz="2600" dirty="0"/>
              <a:t>safely and socialise with trusted friends. Plan how you will watch out for each other while you are out.</a:t>
            </a:r>
          </a:p>
          <a:p>
            <a:pPr lvl="0"/>
            <a:r>
              <a:rPr lang="en-GB" sz="2600" dirty="0"/>
              <a:t>Buy your own drinks. </a:t>
            </a:r>
          </a:p>
          <a:p>
            <a:pPr lvl="0"/>
            <a:r>
              <a:rPr lang="en-GB" sz="2600" dirty="0"/>
              <a:t>If you are at a venue that serves drinks, watch the bartender prepare your drink.</a:t>
            </a:r>
          </a:p>
          <a:p>
            <a:pPr lvl="0"/>
            <a:r>
              <a:rPr lang="en-GB" sz="2600" dirty="0"/>
              <a:t>Don't accept drinks from strangers. </a:t>
            </a:r>
          </a:p>
          <a:p>
            <a:pPr lvl="0"/>
            <a:r>
              <a:rPr lang="en-GB" sz="2600" dirty="0"/>
              <a:t>If you accept the offer of a drink from a stranger, accompany them to the bar and take the drink from the bartender yourself.</a:t>
            </a:r>
          </a:p>
          <a:p>
            <a:pPr lvl="0"/>
            <a:r>
              <a:rPr lang="en-GB" sz="2600" dirty="0" smtClean="0"/>
              <a:t>Be </a:t>
            </a:r>
            <a:r>
              <a:rPr lang="en-GB" sz="2600" dirty="0"/>
              <a:t>wary if a stranger buys you a drink and it's not the type of drink you requested.</a:t>
            </a:r>
          </a:p>
          <a:p>
            <a:pPr lvl="0"/>
            <a:r>
              <a:rPr lang="en-GB" sz="2600" dirty="0"/>
              <a:t>Don't take your eyes off your drink. If you need to leave (to go to the toilet or dance, for example), ask a trusted friend to keep watch.</a:t>
            </a:r>
          </a:p>
          <a:p>
            <a:pPr lvl="0"/>
            <a:r>
              <a:rPr lang="en-GB" sz="2600" dirty="0"/>
              <a:t>Buy drinks that come in bottles with screw-top lids. Carry the bottle in your bag when you go to the toilet or have a dance.</a:t>
            </a:r>
          </a:p>
          <a:p>
            <a:pPr lvl="0"/>
            <a:r>
              <a:rPr lang="en-GB" sz="2600" dirty="0"/>
              <a:t>Don't consume your drink if you think it may have been spiked. Discuss your concerns with the manager or host</a:t>
            </a:r>
            <a:r>
              <a:rPr lang="en-GB" sz="2600" dirty="0" smtClean="0"/>
              <a:t>.</a:t>
            </a:r>
            <a:endParaRPr lang="en-GB" sz="2600" dirty="0"/>
          </a:p>
        </p:txBody>
      </p:sp>
    </p:spTree>
    <p:extLst>
      <p:ext uri="{BB962C8B-B14F-4D97-AF65-F5344CB8AC3E}">
        <p14:creationId xmlns:p14="http://schemas.microsoft.com/office/powerpoint/2010/main" val="1406884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Symptoms of drink spiking</a:t>
            </a:r>
            <a:endParaRPr lang="en-GB" dirty="0"/>
          </a:p>
        </p:txBody>
      </p:sp>
      <p:sp>
        <p:nvSpPr>
          <p:cNvPr id="3" name="Content Placeholder 2"/>
          <p:cNvSpPr>
            <a:spLocks noGrp="1"/>
          </p:cNvSpPr>
          <p:nvPr>
            <p:ph sz="half" idx="1"/>
          </p:nvPr>
        </p:nvSpPr>
        <p:spPr/>
        <p:txBody>
          <a:bodyPr>
            <a:normAutofit fontScale="92500" lnSpcReduction="20000"/>
          </a:bodyPr>
          <a:lstStyle/>
          <a:p>
            <a:r>
              <a:rPr lang="en-GB" dirty="0"/>
              <a:t>You may not realise your drink has been spiked by smelling it or tasting it. The substances used to spike drinks are often colourless and odourless. </a:t>
            </a:r>
          </a:p>
          <a:p>
            <a:r>
              <a:rPr lang="en-GB" dirty="0"/>
              <a:t>Symptoms of drink spiking depend on many factors such as:</a:t>
            </a:r>
          </a:p>
          <a:p>
            <a:pPr lvl="0"/>
            <a:r>
              <a:rPr lang="en-GB" dirty="0"/>
              <a:t>the substance used</a:t>
            </a:r>
          </a:p>
          <a:p>
            <a:pPr lvl="0"/>
            <a:r>
              <a:rPr lang="en-GB" dirty="0"/>
              <a:t>what your drink has been mixed with</a:t>
            </a:r>
          </a:p>
          <a:p>
            <a:pPr lvl="0"/>
            <a:r>
              <a:rPr lang="en-GB" dirty="0"/>
              <a:t>the dose</a:t>
            </a:r>
          </a:p>
          <a:p>
            <a:pPr lvl="0"/>
            <a:r>
              <a:rPr lang="en-GB" dirty="0"/>
              <a:t>your size and weight</a:t>
            </a:r>
          </a:p>
          <a:p>
            <a:pPr lvl="0"/>
            <a:r>
              <a:rPr lang="en-GB" dirty="0"/>
              <a:t>how much alcohol you have already consumed.</a:t>
            </a:r>
          </a:p>
          <a:p>
            <a:endParaRPr lang="en-GB" dirty="0"/>
          </a:p>
        </p:txBody>
      </p:sp>
      <p:sp>
        <p:nvSpPr>
          <p:cNvPr id="4" name="Content Placeholder 3"/>
          <p:cNvSpPr>
            <a:spLocks noGrp="1"/>
          </p:cNvSpPr>
          <p:nvPr>
            <p:ph sz="half" idx="2"/>
          </p:nvPr>
        </p:nvSpPr>
        <p:spPr/>
        <p:txBody>
          <a:bodyPr>
            <a:normAutofit fontScale="92500" lnSpcReduction="20000"/>
          </a:bodyPr>
          <a:lstStyle/>
          <a:p>
            <a:r>
              <a:rPr lang="en-GB" dirty="0"/>
              <a:t>Drink spiking symptoms may include:</a:t>
            </a:r>
          </a:p>
          <a:p>
            <a:pPr lvl="0"/>
            <a:r>
              <a:rPr lang="en-GB" dirty="0"/>
              <a:t>feeling drunk, woozy or drowsy</a:t>
            </a:r>
          </a:p>
          <a:p>
            <a:pPr lvl="0"/>
            <a:r>
              <a:rPr lang="en-GB" dirty="0"/>
              <a:t>feeling “out of it” or drunker than expected</a:t>
            </a:r>
          </a:p>
          <a:p>
            <a:pPr lvl="0"/>
            <a:r>
              <a:rPr lang="en-GB" dirty="0"/>
              <a:t>mental confusion</a:t>
            </a:r>
          </a:p>
          <a:p>
            <a:pPr lvl="0"/>
            <a:r>
              <a:rPr lang="en-GB" dirty="0"/>
              <a:t>speech difficulties (such as slurring)</a:t>
            </a:r>
          </a:p>
          <a:p>
            <a:pPr lvl="0"/>
            <a:r>
              <a:rPr lang="en-GB" dirty="0"/>
              <a:t>memory loss</a:t>
            </a:r>
          </a:p>
          <a:p>
            <a:pPr lvl="0"/>
            <a:r>
              <a:rPr lang="en-GB" dirty="0"/>
              <a:t>loss of inhibitions</a:t>
            </a:r>
          </a:p>
          <a:p>
            <a:pPr lvl="0"/>
            <a:r>
              <a:rPr lang="en-GB" dirty="0"/>
              <a:t>nausea and vomiting</a:t>
            </a:r>
          </a:p>
          <a:p>
            <a:r>
              <a:rPr lang="en-GB" dirty="0"/>
              <a:t>breathing problems</a:t>
            </a:r>
            <a:endParaRPr lang="en-GB" dirty="0"/>
          </a:p>
        </p:txBody>
      </p:sp>
    </p:spTree>
    <p:extLst>
      <p:ext uri="{BB962C8B-B14F-4D97-AF65-F5344CB8AC3E}">
        <p14:creationId xmlns:p14="http://schemas.microsoft.com/office/powerpoint/2010/main" val="3701589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What to do if you suspect drink spiking</a:t>
            </a:r>
            <a:br>
              <a:rPr lang="en-GB" b="1" u="sng" dirty="0"/>
            </a:br>
            <a:endParaRPr lang="en-GB" b="1" u="sng" dirty="0"/>
          </a:p>
        </p:txBody>
      </p:sp>
      <p:sp>
        <p:nvSpPr>
          <p:cNvPr id="3" name="Content Placeholder 2"/>
          <p:cNvSpPr>
            <a:spLocks noGrp="1"/>
          </p:cNvSpPr>
          <p:nvPr>
            <p:ph idx="1"/>
          </p:nvPr>
        </p:nvSpPr>
        <p:spPr/>
        <p:txBody>
          <a:bodyPr/>
          <a:lstStyle/>
          <a:p>
            <a:r>
              <a:rPr lang="en-GB" dirty="0"/>
              <a:t>There are a few things you can do if you suspect you or someone else has had their drink spiked:</a:t>
            </a:r>
          </a:p>
          <a:p>
            <a:pPr lvl="0"/>
            <a:r>
              <a:rPr lang="en-GB" dirty="0"/>
              <a:t>Alert a trusted person  - such as a friend, venue staff or host what is happening.</a:t>
            </a:r>
          </a:p>
          <a:p>
            <a:pPr lvl="0"/>
            <a:r>
              <a:rPr lang="en-GB" dirty="0"/>
              <a:t>Go  a safe place – have a trusted person with you. </a:t>
            </a:r>
          </a:p>
          <a:p>
            <a:pPr lvl="0"/>
            <a:r>
              <a:rPr lang="en-GB" dirty="0"/>
              <a:t>Keep a close eye on anyone who has had their drink spiked. </a:t>
            </a:r>
          </a:p>
          <a:p>
            <a:pPr lvl="0"/>
            <a:r>
              <a:rPr lang="en-GB" dirty="0"/>
              <a:t>Call an ambulance if their condition deteriorates in any way (for example, if they lose consciousness).</a:t>
            </a:r>
          </a:p>
          <a:p>
            <a:r>
              <a:rPr lang="en-GB" dirty="0"/>
              <a:t>Contact police as soon as possible after a suspected incident of drink spiking</a:t>
            </a:r>
            <a:endParaRPr lang="en-GB" dirty="0"/>
          </a:p>
        </p:txBody>
      </p:sp>
    </p:spTree>
    <p:extLst>
      <p:ext uri="{BB962C8B-B14F-4D97-AF65-F5344CB8AC3E}">
        <p14:creationId xmlns:p14="http://schemas.microsoft.com/office/powerpoint/2010/main" val="1153406809"/>
      </p:ext>
    </p:extLst>
  </p:cSld>
  <p:clrMapOvr>
    <a:masterClrMapping/>
  </p:clrMapOvr>
</p:sld>
</file>

<file path=ppt/theme/theme1.xml><?xml version="1.0" encoding="utf-8"?>
<a:theme xmlns:a="http://schemas.openxmlformats.org/drawingml/2006/main" name="Wisp">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352</TotalTime>
  <Words>356</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    – BRIFF 7 MUNUD  Spiking  7 MINUTE BRIEFING</vt:lpstr>
      <vt:lpstr>Background</vt:lpstr>
      <vt:lpstr>What is Spiking?</vt:lpstr>
      <vt:lpstr>What is drink spiking? </vt:lpstr>
      <vt:lpstr>Who is at risk of drink spiking? </vt:lpstr>
      <vt:lpstr>Tips to prevent drink spiking </vt:lpstr>
      <vt:lpstr>Symptoms of drink spiking</vt:lpstr>
      <vt:lpstr>What to do if you suspect drink spiking </vt:lpstr>
    </vt:vector>
  </TitlesOfParts>
  <Company>Denbighshire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David Lewis</cp:lastModifiedBy>
  <cp:revision>48</cp:revision>
  <dcterms:created xsi:type="dcterms:W3CDTF">2017-10-11T14:35:31Z</dcterms:created>
  <dcterms:modified xsi:type="dcterms:W3CDTF">2021-10-27T16:45:24Z</dcterms:modified>
</cp:coreProperties>
</file>