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74" d="100"/>
          <a:sy n="74"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6/21/2021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ionfraud.police.uk/" TargetMode="External"/><Relationship Id="rId2" Type="http://schemas.openxmlformats.org/officeDocument/2006/relationships/hyperlink" Target="https://crimestoppers-uk.org/give-information/forms/pre-fo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922" y="2596769"/>
            <a:ext cx="9448800" cy="3065484"/>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smtClean="0">
                <a:effectLst>
                  <a:outerShdw blurRad="38100" dist="38100" dir="2700000" algn="tl">
                    <a:srgbClr val="000000">
                      <a:alpha val="43137"/>
                    </a:srgbClr>
                  </a:outerShdw>
                </a:effectLst>
              </a:rPr>
              <a:t>– </a:t>
            </a:r>
            <a:r>
              <a:rPr lang="en-GB" dirty="0" smtClean="0">
                <a:effectLst>
                  <a:outerShdw blurRad="38100" dist="38100" dir="2700000" algn="tl">
                    <a:srgbClr val="000000">
                      <a:alpha val="43137"/>
                    </a:srgbClr>
                  </a:outerShdw>
                </a:effectLst>
              </a:rPr>
              <a:t>BRIFF 7 </a:t>
            </a:r>
            <a:r>
              <a:rPr lang="en-GB" dirty="0" smtClean="0">
                <a:effectLst>
                  <a:outerShdw blurRad="38100" dist="38100" dir="2700000" algn="tl">
                    <a:srgbClr val="000000">
                      <a:alpha val="43137"/>
                    </a:srgbClr>
                  </a:outerShdw>
                </a:effectLst>
              </a:rPr>
              <a:t>MUNUD </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sz="3600" b="1" dirty="0"/>
              <a:t/>
            </a:r>
            <a:br>
              <a:rPr lang="en-GB" sz="3600" b="1" dirty="0"/>
            </a:br>
            <a:r>
              <a:rPr lang="en-GB" sz="4900" b="1" dirty="0" smtClean="0"/>
              <a:t>Romance Fraud</a:t>
            </a:r>
            <a:r>
              <a:rPr lang="en-GB" sz="3600" dirty="0" smtClean="0">
                <a:effectLst>
                  <a:outerShdw blurRad="38100" dist="38100" dir="2700000" algn="tl">
                    <a:srgbClr val="000000">
                      <a:alpha val="43137"/>
                    </a:srgbClr>
                  </a:outerShdw>
                </a:effectLst>
              </a:rPr>
              <a:t/>
            </a:r>
            <a:br>
              <a:rPr lang="en-GB" sz="3600"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Romance Fraud </a:t>
            </a:r>
            <a:endParaRPr lang="en-GB" b="1" u="sng" dirty="0"/>
          </a:p>
        </p:txBody>
      </p:sp>
      <p:sp>
        <p:nvSpPr>
          <p:cNvPr id="3" name="Content Placeholder 2"/>
          <p:cNvSpPr>
            <a:spLocks noGrp="1"/>
          </p:cNvSpPr>
          <p:nvPr>
            <p:ph idx="1"/>
          </p:nvPr>
        </p:nvSpPr>
        <p:spPr/>
        <p:txBody>
          <a:bodyPr>
            <a:normAutofit fontScale="92500"/>
          </a:bodyPr>
          <a:lstStyle/>
          <a:p>
            <a:r>
              <a:rPr lang="en-GB" dirty="0"/>
              <a:t>Romance fraud happens when you think you’ve met the perfect partner through an online dating website or app, but the other person is using a fake profile to form a relationship with you. They’re using the site to gain your trust and ask you for money or enough personal information to steal your identity.</a:t>
            </a:r>
          </a:p>
          <a:p>
            <a:r>
              <a:rPr lang="en-GB" b="1" dirty="0"/>
              <a:t>HOW DOES IT HAPPEN?</a:t>
            </a:r>
          </a:p>
          <a:p>
            <a:r>
              <a:rPr lang="en-GB" dirty="0"/>
              <a:t>Romance fraudsters are masters of manipulation and will go to great lengths to create a false reality in which an individual feels that they are making reasonable and rational decisions</a:t>
            </a:r>
            <a:r>
              <a:rPr lang="en-GB" dirty="0" smtClean="0"/>
              <a:t>.</a:t>
            </a:r>
          </a:p>
          <a:p>
            <a:r>
              <a:rPr lang="en-GB" b="1" dirty="0"/>
              <a:t>DENIAL</a:t>
            </a:r>
          </a:p>
          <a:p>
            <a:r>
              <a:rPr lang="en-GB" dirty="0"/>
              <a:t>The challenge for many family and friends of romance fraud victims is being able to disrupt the false reality created to enable the victim to see the situation for what it really is – fraud.</a:t>
            </a:r>
          </a:p>
          <a:p>
            <a:endParaRPr lang="en-GB" dirty="0"/>
          </a:p>
        </p:txBody>
      </p:sp>
    </p:spTree>
    <p:extLst>
      <p:ext uri="{BB962C8B-B14F-4D97-AF65-F5344CB8AC3E}">
        <p14:creationId xmlns:p14="http://schemas.microsoft.com/office/powerpoint/2010/main" val="312556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Romance Fraud</a:t>
            </a:r>
            <a:endParaRPr lang="en-GB" dirty="0"/>
          </a:p>
        </p:txBody>
      </p:sp>
      <p:sp>
        <p:nvSpPr>
          <p:cNvPr id="3" name="Content Placeholder 2"/>
          <p:cNvSpPr>
            <a:spLocks noGrp="1"/>
          </p:cNvSpPr>
          <p:nvPr>
            <p:ph idx="1"/>
          </p:nvPr>
        </p:nvSpPr>
        <p:spPr/>
        <p:txBody>
          <a:bodyPr/>
          <a:lstStyle/>
          <a:p>
            <a:r>
              <a:rPr lang="en-GB" dirty="0"/>
              <a:t>Romance fraudsters use language to manipulate, persuade and exploit. They distort their victims’ perception of reality in a similar way to grooming, domestic abuse and coercive control. The victim of a romance fraud can be making decisions that feel rational and reasonable, but this is what makes it difficult for them to recognise when it is happening, however obvious it may seem to those on the </a:t>
            </a:r>
            <a:r>
              <a:rPr lang="en-GB" dirty="0" smtClean="0"/>
              <a:t>outside</a:t>
            </a:r>
          </a:p>
          <a:p>
            <a:r>
              <a:rPr lang="en-GB" dirty="0"/>
              <a:t>Fraudsters work hard to make sure that when they ask for money, and require urgency or secrecy from the victim, it doesn’t set off alarm bells. Unsafe requests such as these are disguised, and can be hidden in stories that seem expected and reasonable, such as in a fraudster’s cleverly designed ‘reluctant’ admission of health worries, their vulnerability, or their desire to protect the relationship. </a:t>
            </a:r>
            <a:endParaRPr lang="en-GB" dirty="0" smtClean="0"/>
          </a:p>
          <a:p>
            <a:endParaRPr lang="en-GB" dirty="0"/>
          </a:p>
        </p:txBody>
      </p:sp>
    </p:spTree>
    <p:extLst>
      <p:ext uri="{BB962C8B-B14F-4D97-AF65-F5344CB8AC3E}">
        <p14:creationId xmlns:p14="http://schemas.microsoft.com/office/powerpoint/2010/main" val="1208287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The Set -Up</a:t>
            </a:r>
            <a:endParaRPr lang="en-GB" b="1" u="sng" dirty="0"/>
          </a:p>
        </p:txBody>
      </p:sp>
      <p:sp>
        <p:nvSpPr>
          <p:cNvPr id="3" name="Content Placeholder 2"/>
          <p:cNvSpPr>
            <a:spLocks noGrp="1"/>
          </p:cNvSpPr>
          <p:nvPr>
            <p:ph idx="1"/>
          </p:nvPr>
        </p:nvSpPr>
        <p:spPr/>
        <p:txBody>
          <a:bodyPr/>
          <a:lstStyle/>
          <a:p>
            <a:r>
              <a:rPr lang="en-GB" b="1" dirty="0"/>
              <a:t>THE SET-UP</a:t>
            </a:r>
            <a:endParaRPr lang="en-GB" dirty="0"/>
          </a:p>
          <a:p>
            <a:r>
              <a:rPr lang="en-GB" dirty="0"/>
              <a:t>Fraudsters provide information early on in the conversation that seems harmless and expected, such as detail about their home life, business, wishes for the future. This information is then referred to later by the fraudster as evidence to support their story, and it enables requests for money seem legitimate, reasonable and </a:t>
            </a:r>
            <a:r>
              <a:rPr lang="en-GB" dirty="0" smtClean="0"/>
              <a:t>justifiable</a:t>
            </a:r>
          </a:p>
          <a:p>
            <a:r>
              <a:rPr lang="en-GB" b="1" dirty="0"/>
              <a:t>INSTINCTUAL” RESPONSES</a:t>
            </a:r>
            <a:endParaRPr lang="en-GB" dirty="0"/>
          </a:p>
          <a:p>
            <a:r>
              <a:rPr lang="en-GB" dirty="0"/>
              <a:t>These are physical or mental reactions fraudsters claim to have in response to a situation, in order to provoke the victim into helping or protecting them. These are powerful as they compel people to act quickly and without the opportunity to think it through or seek advice. The fraudster’s distress overshadows and distracts from the request for money.</a:t>
            </a:r>
          </a:p>
          <a:p>
            <a:endParaRPr lang="en-GB" dirty="0"/>
          </a:p>
        </p:txBody>
      </p:sp>
    </p:spTree>
    <p:extLst>
      <p:ext uri="{BB962C8B-B14F-4D97-AF65-F5344CB8AC3E}">
        <p14:creationId xmlns:p14="http://schemas.microsoft.com/office/powerpoint/2010/main" val="425502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The Set-up</a:t>
            </a:r>
            <a:endParaRPr lang="en-GB" b="1" u="sng" dirty="0"/>
          </a:p>
        </p:txBody>
      </p:sp>
      <p:sp>
        <p:nvSpPr>
          <p:cNvPr id="3" name="Content Placeholder 2"/>
          <p:cNvSpPr>
            <a:spLocks noGrp="1"/>
          </p:cNvSpPr>
          <p:nvPr>
            <p:ph idx="1"/>
          </p:nvPr>
        </p:nvSpPr>
        <p:spPr/>
        <p:txBody>
          <a:bodyPr>
            <a:normAutofit fontScale="85000" lnSpcReduction="10000"/>
          </a:bodyPr>
          <a:lstStyle/>
          <a:p>
            <a:r>
              <a:rPr lang="en-GB" dirty="0"/>
              <a:t>Instinctual response types include health (including mental health) issues, lack of basic needs (such as food, shelter, safety), and a desire to be with the victim, all said to be alleviated through the victim’s actions (of sending money). If they don’t send money, victims can be accused of a lack of compassion or failure as a loving partner. Instinctual responses can also be used to stop unwanted actions, for example, the fraudster claiming the victim’s act of seeking advice is inflicting emotional harm on them.</a:t>
            </a:r>
          </a:p>
          <a:p>
            <a:r>
              <a:rPr lang="en-GB" b="1" dirty="0"/>
              <a:t>ISOLATION</a:t>
            </a:r>
            <a:endParaRPr lang="en-GB" dirty="0"/>
          </a:p>
          <a:p>
            <a:r>
              <a:rPr lang="en-GB" dirty="0"/>
              <a:t>Cutting victims off from people who can provide support and ‘reality checks’ is important for fraudsters as it makes manipulating a victim easier and more effective. It means they can get victims to be secretive about the relationship without causing alarm. The ways in which fraudsters can do this include:</a:t>
            </a:r>
          </a:p>
          <a:p>
            <a:pPr lvl="0"/>
            <a:r>
              <a:rPr lang="en-GB" dirty="0"/>
              <a:t>Making the victim feel disloyal for seeking advice outside the relationship</a:t>
            </a:r>
          </a:p>
          <a:p>
            <a:pPr lvl="0"/>
            <a:r>
              <a:rPr lang="en-GB" dirty="0"/>
              <a:t>Responding viscerally (see above) to a victim seeking advice</a:t>
            </a:r>
          </a:p>
          <a:p>
            <a:pPr lvl="0"/>
            <a:r>
              <a:rPr lang="en-GB" dirty="0"/>
              <a:t>Framing the victim as sabotaging the relationship by questioning it</a:t>
            </a:r>
          </a:p>
          <a:p>
            <a:endParaRPr lang="en-GB" dirty="0"/>
          </a:p>
        </p:txBody>
      </p:sp>
    </p:spTree>
    <p:extLst>
      <p:ext uri="{BB962C8B-B14F-4D97-AF65-F5344CB8AC3E}">
        <p14:creationId xmlns:p14="http://schemas.microsoft.com/office/powerpoint/2010/main" val="240428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THE LINK </a:t>
            </a:r>
            <a:r>
              <a:rPr lang="en-GB" b="1" u="sng" dirty="0" smtClean="0"/>
              <a:t>TO COERCIVE </a:t>
            </a:r>
            <a:r>
              <a:rPr lang="en-GB" b="1" u="sng" dirty="0"/>
              <a:t>CONTROL</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This is evident through the similarity in the behaviour and tactics used by both domestic abusers and romance fraudsters. This means that the experience of coercive control within a romance fraud is often similar to the coercive control found within in domestic </a:t>
            </a:r>
            <a:r>
              <a:rPr lang="en-GB" dirty="0" smtClean="0"/>
              <a:t>abuse</a:t>
            </a:r>
          </a:p>
          <a:p>
            <a:r>
              <a:rPr lang="en-GB" dirty="0"/>
              <a:t>It is often hard for a victim of a romance fraud to associate any form of abuse with what they perceive to be a perfect relationship. The reality is that the victim has been manipulated into being unable to see beyond the false reality that the romance fraudster has created</a:t>
            </a:r>
            <a:r>
              <a:rPr lang="en-GB" dirty="0" smtClean="0"/>
              <a:t>.</a:t>
            </a:r>
          </a:p>
          <a:p>
            <a:r>
              <a:rPr lang="en-GB" dirty="0"/>
              <a:t>The manipulative tactics used by romance fraudsters naturally induce many feelings for the victim – Both positive and </a:t>
            </a:r>
            <a:r>
              <a:rPr lang="en-GB" dirty="0" smtClean="0"/>
              <a:t>negative</a:t>
            </a:r>
          </a:p>
          <a:p>
            <a:r>
              <a:rPr lang="en-GB" dirty="0"/>
              <a:t>The realisation that a relationship was not real can trigger many challenging thoughts and feelings. This can be especially difficult as these will be in great contrast to how a victim felt before they found out. Below are just some of examples of what a victim may feel. Again it is important to remember that these are </a:t>
            </a:r>
            <a:r>
              <a:rPr lang="en-GB" dirty="0" smtClean="0"/>
              <a:t>completely </a:t>
            </a:r>
            <a:r>
              <a:rPr lang="en-GB" dirty="0"/>
              <a:t>natural reactions to a traumatic experience</a:t>
            </a:r>
            <a:endParaRPr lang="en-GB" dirty="0" smtClean="0"/>
          </a:p>
          <a:p>
            <a:endParaRPr lang="en-GB" dirty="0"/>
          </a:p>
        </p:txBody>
      </p:sp>
    </p:spTree>
    <p:extLst>
      <p:ext uri="{BB962C8B-B14F-4D97-AF65-F5344CB8AC3E}">
        <p14:creationId xmlns:p14="http://schemas.microsoft.com/office/powerpoint/2010/main" val="230063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Always:</a:t>
            </a:r>
            <a:endParaRPr lang="en-GB" b="1" u="sng" dirty="0"/>
          </a:p>
        </p:txBody>
      </p:sp>
      <p:sp>
        <p:nvSpPr>
          <p:cNvPr id="3" name="Content Placeholder 2"/>
          <p:cNvSpPr>
            <a:spLocks noGrp="1"/>
          </p:cNvSpPr>
          <p:nvPr>
            <p:ph idx="1"/>
          </p:nvPr>
        </p:nvSpPr>
        <p:spPr/>
        <p:txBody>
          <a:bodyPr>
            <a:normAutofit lnSpcReduction="10000"/>
          </a:bodyPr>
          <a:lstStyle/>
          <a:p>
            <a:r>
              <a:rPr lang="en-GB" dirty="0"/>
              <a:t>Be wary of revealing personal information </a:t>
            </a:r>
            <a:r>
              <a:rPr lang="en-GB" dirty="0" smtClean="0"/>
              <a:t>about yourself </a:t>
            </a:r>
            <a:r>
              <a:rPr lang="en-GB" dirty="0"/>
              <a:t>online.</a:t>
            </a:r>
          </a:p>
          <a:p>
            <a:r>
              <a:rPr lang="en-GB" dirty="0"/>
              <a:t>Remain on the dating site’s messaging platform </a:t>
            </a:r>
            <a:r>
              <a:rPr lang="en-GB" dirty="0" smtClean="0"/>
              <a:t>if contact </a:t>
            </a:r>
            <a:r>
              <a:rPr lang="en-GB" dirty="0"/>
              <a:t>was via a dating site.</a:t>
            </a:r>
          </a:p>
          <a:p>
            <a:r>
              <a:rPr lang="en-GB" dirty="0"/>
              <a:t>Remember that anyone can pretend to be </a:t>
            </a:r>
            <a:r>
              <a:rPr lang="en-GB" dirty="0" smtClean="0"/>
              <a:t>anyone they </a:t>
            </a:r>
            <a:r>
              <a:rPr lang="en-GB" dirty="0"/>
              <a:t>want to be online.</a:t>
            </a:r>
          </a:p>
          <a:p>
            <a:r>
              <a:rPr lang="en-GB" dirty="0"/>
              <a:t>Be wary if you are encouraged to keep things </a:t>
            </a:r>
            <a:r>
              <a:rPr lang="en-GB" dirty="0" smtClean="0"/>
              <a:t>from your </a:t>
            </a:r>
            <a:r>
              <a:rPr lang="en-GB" dirty="0"/>
              <a:t>family and friends.</a:t>
            </a:r>
          </a:p>
          <a:p>
            <a:r>
              <a:rPr lang="en-GB" b="1" dirty="0" smtClean="0"/>
              <a:t>STOP</a:t>
            </a:r>
            <a:r>
              <a:rPr lang="en-GB" dirty="0"/>
              <a:t>: Taking a moment to stop and think before parting with your money or information could keep you safe.</a:t>
            </a:r>
          </a:p>
          <a:p>
            <a:r>
              <a:rPr lang="en-GB" b="1" dirty="0"/>
              <a:t>CHALLENGE: </a:t>
            </a:r>
            <a:r>
              <a:rPr lang="en-GB" dirty="0"/>
              <a:t>Could it be fake? It’s ok to reject, refuse or ignore any requests. Only criminals will try to rush or panic you</a:t>
            </a:r>
            <a:r>
              <a:rPr lang="en-GB" dirty="0" smtClean="0"/>
              <a:t>.</a:t>
            </a:r>
          </a:p>
          <a:p>
            <a:r>
              <a:rPr lang="en-GB" b="1" dirty="0" smtClean="0"/>
              <a:t>PROTECT</a:t>
            </a:r>
            <a:r>
              <a:rPr lang="en-GB" b="1" dirty="0"/>
              <a:t>: </a:t>
            </a:r>
            <a:r>
              <a:rPr lang="en-GB" dirty="0"/>
              <a:t>Contact your bank immediately if you think you’ve fallen for a scam and report it to Action Fraud.</a:t>
            </a:r>
          </a:p>
          <a:p>
            <a:endParaRPr lang="en-GB" dirty="0"/>
          </a:p>
          <a:p>
            <a:endParaRPr lang="en-GB" dirty="0"/>
          </a:p>
        </p:txBody>
      </p:sp>
    </p:spTree>
    <p:extLst>
      <p:ext uri="{BB962C8B-B14F-4D97-AF65-F5344CB8AC3E}">
        <p14:creationId xmlns:p14="http://schemas.microsoft.com/office/powerpoint/2010/main" val="896273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Further Help and Support </a:t>
            </a:r>
            <a:endParaRPr lang="en-GB" b="1" u="sng" dirty="0"/>
          </a:p>
        </p:txBody>
      </p:sp>
      <p:sp>
        <p:nvSpPr>
          <p:cNvPr id="3" name="Content Placeholder 2"/>
          <p:cNvSpPr>
            <a:spLocks noGrp="1"/>
          </p:cNvSpPr>
          <p:nvPr>
            <p:ph idx="1"/>
          </p:nvPr>
        </p:nvSpPr>
        <p:spPr/>
        <p:txBody>
          <a:bodyPr>
            <a:normAutofit/>
          </a:bodyPr>
          <a:lstStyle/>
          <a:p>
            <a:r>
              <a:rPr lang="en-GB" sz="2000" dirty="0"/>
              <a:t>If you have any information about those behind Romance Fraud Scams and want to remain 100% anonymous you can contact the independent charity </a:t>
            </a:r>
            <a:r>
              <a:rPr lang="en-GB" sz="2000" dirty="0" err="1"/>
              <a:t>Crimestoppers</a:t>
            </a:r>
            <a:r>
              <a:rPr lang="en-GB" sz="2000" dirty="0"/>
              <a:t> Telephone - </a:t>
            </a:r>
            <a:r>
              <a:rPr lang="en-GB" sz="2000" b="1" dirty="0"/>
              <a:t>0800 555 111 </a:t>
            </a:r>
            <a:r>
              <a:rPr lang="en-GB" sz="2000" dirty="0"/>
              <a:t>Online Reporting </a:t>
            </a:r>
            <a:r>
              <a:rPr lang="en-GB" sz="2000" dirty="0" smtClean="0"/>
              <a:t>Tool</a:t>
            </a:r>
          </a:p>
          <a:p>
            <a:pPr marL="0" indent="0">
              <a:buNone/>
            </a:pPr>
            <a:r>
              <a:rPr lang="en-GB" sz="2000" u="sng" dirty="0" smtClean="0">
                <a:hlinkClick r:id="rId2"/>
              </a:rPr>
              <a:t>https</a:t>
            </a:r>
            <a:r>
              <a:rPr lang="en-GB" sz="2000" u="sng" dirty="0">
                <a:hlinkClick r:id="rId2"/>
              </a:rPr>
              <a:t>://</a:t>
            </a:r>
            <a:r>
              <a:rPr lang="en-GB" sz="2000" u="sng" dirty="0" smtClean="0">
                <a:hlinkClick r:id="rId2"/>
              </a:rPr>
              <a:t>crimestoppers-uk.org/give-information/forms/pre-form</a:t>
            </a:r>
            <a:endParaRPr lang="en-GB" sz="2000" u="sng" dirty="0" smtClean="0"/>
          </a:p>
          <a:p>
            <a:pPr>
              <a:buFont typeface="Wingdings" panose="05000000000000000000" pitchFamily="2" charset="2"/>
              <a:buChar char="Ø"/>
            </a:pPr>
            <a:r>
              <a:rPr lang="en-GB" sz="2000" dirty="0" smtClean="0"/>
              <a:t>If </a:t>
            </a:r>
            <a:r>
              <a:rPr lang="en-GB" sz="2000" dirty="0"/>
              <a:t>you believe that you have been a victim of a romance fraud, please remember that you are not to blame, are not alone, and you should not </a:t>
            </a:r>
            <a:r>
              <a:rPr lang="en-GB" sz="2000" dirty="0" smtClean="0"/>
              <a:t>feel </a:t>
            </a:r>
            <a:r>
              <a:rPr lang="en-GB" sz="2000" dirty="0"/>
              <a:t>ashamed. Support and help is </a:t>
            </a:r>
            <a:r>
              <a:rPr lang="en-GB" sz="2000" dirty="0" smtClean="0"/>
              <a:t>out </a:t>
            </a:r>
            <a:r>
              <a:rPr lang="en-GB" sz="2000" dirty="0"/>
              <a:t>there. Please report to: </a:t>
            </a:r>
            <a:endParaRPr lang="en-GB" sz="2000" dirty="0" smtClean="0"/>
          </a:p>
          <a:p>
            <a:pPr marL="0" indent="0">
              <a:buNone/>
            </a:pPr>
            <a:r>
              <a:rPr lang="en-GB" sz="2000" u="sng" dirty="0" smtClean="0">
                <a:hlinkClick r:id="rId3"/>
              </a:rPr>
              <a:t>www.actionfraud.police.uk</a:t>
            </a:r>
            <a:r>
              <a:rPr lang="en-GB" sz="2000" u="sng" dirty="0" smtClean="0"/>
              <a:t>  or contact </a:t>
            </a:r>
            <a:r>
              <a:rPr lang="en-GB" sz="2000" b="1" u="sng" dirty="0" smtClean="0"/>
              <a:t>03001232040</a:t>
            </a:r>
            <a:endParaRPr lang="en-GB" sz="2000" b="1" dirty="0"/>
          </a:p>
        </p:txBody>
      </p:sp>
    </p:spTree>
    <p:extLst>
      <p:ext uri="{BB962C8B-B14F-4D97-AF65-F5344CB8AC3E}">
        <p14:creationId xmlns:p14="http://schemas.microsoft.com/office/powerpoint/2010/main" val="111918145"/>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351</TotalTime>
  <Words>1004</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Wisp</vt:lpstr>
      <vt:lpstr>     – BRIFF 7 MUNUD   Romance Fraud 7 MINUTE BRIEFING</vt:lpstr>
      <vt:lpstr>Romance Fraud </vt:lpstr>
      <vt:lpstr>Romance Fraud</vt:lpstr>
      <vt:lpstr>The Set -Up</vt:lpstr>
      <vt:lpstr>The Set-up</vt:lpstr>
      <vt:lpstr>THE LINK TO COERCIVE CONTROL </vt:lpstr>
      <vt:lpstr>Always:</vt:lpstr>
      <vt:lpstr>Further Help and Support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David Lewis</cp:lastModifiedBy>
  <cp:revision>48</cp:revision>
  <dcterms:created xsi:type="dcterms:W3CDTF">2017-10-11T14:35:31Z</dcterms:created>
  <dcterms:modified xsi:type="dcterms:W3CDTF">2021-06-21T14:23:04Z</dcterms:modified>
</cp:coreProperties>
</file>