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340" y="2202873"/>
            <a:ext cx="9448800" cy="33901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 smtClean="0"/>
              <a:t>7 </a:t>
            </a:r>
            <a:r>
              <a:rPr lang="en-GB" b="1" dirty="0"/>
              <a:t>MINUTE </a:t>
            </a:r>
            <a:r>
              <a:rPr lang="en-GB" b="1" dirty="0" smtClean="0"/>
              <a:t>BRIEFING –</a:t>
            </a:r>
            <a:br>
              <a:rPr lang="en-GB" b="1" dirty="0" smtClean="0"/>
            </a:br>
            <a:r>
              <a:rPr lang="en-GB" sz="3100" dirty="0" smtClean="0"/>
              <a:t>Fire </a:t>
            </a:r>
            <a:r>
              <a:rPr lang="en-GB" sz="3100" dirty="0"/>
              <a:t>Safety </a:t>
            </a:r>
            <a:r>
              <a:rPr lang="en-GB" sz="3100" dirty="0" smtClean="0"/>
              <a:t>in Residential </a:t>
            </a:r>
            <a:r>
              <a:rPr lang="en-GB" sz="3100" dirty="0"/>
              <a:t>Care </a:t>
            </a:r>
            <a:r>
              <a:rPr lang="en-GB" sz="3100" dirty="0" smtClean="0"/>
              <a:t>&amp; Nursing Homes Evacuation</a:t>
            </a:r>
            <a:r>
              <a:rPr lang="en-GB" sz="3100" dirty="0"/>
              <a:t> </a:t>
            </a:r>
            <a:r>
              <a:rPr lang="en-GB" sz="3100" dirty="0" smtClean="0"/>
              <a:t>Pre-Planning</a:t>
            </a:r>
            <a:r>
              <a:rPr lang="en-GB" sz="1300" dirty="0" smtClean="0"/>
              <a:t/>
            </a:r>
            <a:br>
              <a:rPr lang="en-GB" sz="13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100" b="1" dirty="0" smtClean="0"/>
              <a:t/>
            </a:r>
            <a:br>
              <a:rPr lang="en-GB" sz="3100" b="1" dirty="0" smtClean="0"/>
            </a:br>
            <a:endParaRPr lang="en-GB" sz="3600" b="1" dirty="0"/>
          </a:p>
        </p:txBody>
      </p:sp>
      <p:pic>
        <p:nvPicPr>
          <p:cNvPr id="4" name="Picture 3" title="Bwrdd Diogelu Gogledd Cyrmu Logo North Wales Safeguarding Board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Background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Fire </a:t>
            </a:r>
            <a:r>
              <a:rPr lang="en-GB" dirty="0" smtClean="0"/>
              <a:t>Safety </a:t>
            </a:r>
            <a:r>
              <a:rPr lang="en-GB" dirty="0"/>
              <a:t>is regulated </a:t>
            </a:r>
            <a:r>
              <a:rPr lang="en-GB" dirty="0" smtClean="0"/>
              <a:t>by the </a:t>
            </a:r>
            <a:r>
              <a:rPr lang="en-GB" dirty="0"/>
              <a:t>Fire &amp; Rescue </a:t>
            </a:r>
            <a:r>
              <a:rPr lang="en-GB" dirty="0" smtClean="0"/>
              <a:t>Service under </a:t>
            </a:r>
            <a:r>
              <a:rPr lang="en-GB" dirty="0"/>
              <a:t>legislation called </a:t>
            </a:r>
            <a:r>
              <a:rPr lang="en-GB" dirty="0" smtClean="0"/>
              <a:t>the ‘Fire </a:t>
            </a:r>
            <a:r>
              <a:rPr lang="en-GB" dirty="0"/>
              <a:t>Safety Order’. </a:t>
            </a:r>
            <a:r>
              <a:rPr lang="en-GB" dirty="0" smtClean="0"/>
              <a:t>Owners and </a:t>
            </a:r>
            <a:r>
              <a:rPr lang="en-GB" dirty="0"/>
              <a:t>managers must </a:t>
            </a:r>
            <a:r>
              <a:rPr lang="en-GB" dirty="0" smtClean="0"/>
              <a:t>take reasonable </a:t>
            </a:r>
            <a:r>
              <a:rPr lang="en-GB" dirty="0"/>
              <a:t>measures </a:t>
            </a:r>
            <a:r>
              <a:rPr lang="en-GB" dirty="0" smtClean="0"/>
              <a:t>to prevent </a:t>
            </a:r>
            <a:r>
              <a:rPr lang="en-GB" dirty="0"/>
              <a:t>fires occurring </a:t>
            </a:r>
            <a:r>
              <a:rPr lang="en-GB" dirty="0" smtClean="0"/>
              <a:t>by maintaining </a:t>
            </a:r>
            <a:r>
              <a:rPr lang="en-GB" dirty="0"/>
              <a:t>a current </a:t>
            </a:r>
            <a:r>
              <a:rPr lang="en-GB" dirty="0" smtClean="0"/>
              <a:t>Fire Risk </a:t>
            </a:r>
            <a:r>
              <a:rPr lang="en-GB" dirty="0"/>
              <a:t>Assessment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Homes must </a:t>
            </a:r>
            <a:r>
              <a:rPr lang="en-GB" dirty="0"/>
              <a:t>also have </a:t>
            </a:r>
            <a:r>
              <a:rPr lang="en-GB" dirty="0" smtClean="0"/>
              <a:t>well maintained</a:t>
            </a:r>
            <a:r>
              <a:rPr lang="en-GB" dirty="0"/>
              <a:t> </a:t>
            </a:r>
            <a:r>
              <a:rPr lang="en-GB" dirty="0" smtClean="0"/>
              <a:t>fire </a:t>
            </a:r>
            <a:r>
              <a:rPr lang="en-GB" dirty="0"/>
              <a:t>alarms, </a:t>
            </a:r>
            <a:r>
              <a:rPr lang="en-GB" dirty="0" smtClean="0"/>
              <a:t>fire and </a:t>
            </a:r>
            <a:r>
              <a:rPr lang="en-GB" dirty="0"/>
              <a:t>smoke </a:t>
            </a:r>
            <a:r>
              <a:rPr lang="en-GB" dirty="0" smtClean="0"/>
              <a:t>stopping compartmentation</a:t>
            </a:r>
            <a:r>
              <a:rPr lang="en-GB" dirty="0"/>
              <a:t>, </a:t>
            </a:r>
            <a:r>
              <a:rPr lang="en-GB" dirty="0" smtClean="0"/>
              <a:t>fire doors</a:t>
            </a:r>
            <a:r>
              <a:rPr lang="en-GB" dirty="0"/>
              <a:t>, emergency </a:t>
            </a:r>
            <a:r>
              <a:rPr lang="en-GB" dirty="0" smtClean="0"/>
              <a:t>lighting, evacuation </a:t>
            </a:r>
            <a:r>
              <a:rPr lang="en-GB" dirty="0"/>
              <a:t>aids, </a:t>
            </a:r>
            <a:r>
              <a:rPr lang="en-GB" dirty="0" smtClean="0"/>
              <a:t>fire extinguishers </a:t>
            </a:r>
            <a:r>
              <a:rPr lang="en-GB" dirty="0"/>
              <a:t>and </a:t>
            </a:r>
            <a:r>
              <a:rPr lang="en-GB" dirty="0" smtClean="0"/>
              <a:t>suitable escape </a:t>
            </a:r>
            <a:r>
              <a:rPr lang="en-GB" dirty="0"/>
              <a:t>routes to </a:t>
            </a:r>
            <a:r>
              <a:rPr lang="en-GB" dirty="0" smtClean="0"/>
              <a:t>protect visitors</a:t>
            </a:r>
            <a:r>
              <a:rPr lang="en-GB" dirty="0"/>
              <a:t>, residents and </a:t>
            </a:r>
            <a:r>
              <a:rPr lang="en-GB" dirty="0" smtClean="0"/>
              <a:t>staff when </a:t>
            </a:r>
            <a:r>
              <a:rPr lang="en-GB" dirty="0"/>
              <a:t>a fire does occur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briefing </a:t>
            </a:r>
            <a:r>
              <a:rPr lang="en-GB" dirty="0"/>
              <a:t>focusses on </a:t>
            </a:r>
            <a:r>
              <a:rPr lang="en-GB" dirty="0" smtClean="0"/>
              <a:t>the importance </a:t>
            </a:r>
            <a:r>
              <a:rPr lang="en-GB" dirty="0"/>
              <a:t>of </a:t>
            </a:r>
            <a:r>
              <a:rPr lang="en-GB" dirty="0" smtClean="0"/>
              <a:t>pre-planning the </a:t>
            </a:r>
            <a:r>
              <a:rPr lang="en-GB" dirty="0"/>
              <a:t>fire evacuation </a:t>
            </a:r>
            <a:r>
              <a:rPr lang="en-GB" dirty="0" smtClean="0"/>
              <a:t>process and </a:t>
            </a:r>
            <a:r>
              <a:rPr lang="en-GB" dirty="0"/>
              <a:t>the importance </a:t>
            </a:r>
            <a:r>
              <a:rPr lang="en-GB" dirty="0" smtClean="0"/>
              <a:t>of Personal Emergency Evacuation </a:t>
            </a:r>
            <a:r>
              <a:rPr lang="en-GB" dirty="0"/>
              <a:t>Plan (PEEP).</a:t>
            </a:r>
          </a:p>
        </p:txBody>
      </p:sp>
    </p:spTree>
    <p:extLst>
      <p:ext uri="{BB962C8B-B14F-4D97-AF65-F5344CB8AC3E}">
        <p14:creationId xmlns:p14="http://schemas.microsoft.com/office/powerpoint/2010/main" val="260659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Why it matters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Fires can cause death or serious injury </a:t>
            </a:r>
            <a:r>
              <a:rPr lang="en-GB" sz="2000" dirty="0" smtClean="0"/>
              <a:t>to multiple </a:t>
            </a:r>
            <a:r>
              <a:rPr lang="en-GB" sz="2000" dirty="0"/>
              <a:t>residents, staff and visitors. </a:t>
            </a:r>
            <a:r>
              <a:rPr lang="en-GB" sz="2000" dirty="0" smtClean="0"/>
              <a:t>Infirm residents </a:t>
            </a:r>
            <a:r>
              <a:rPr lang="en-GB" sz="2000" dirty="0"/>
              <a:t>are particularly vulnerable </a:t>
            </a:r>
            <a:r>
              <a:rPr lang="en-GB" sz="2000" dirty="0" smtClean="0"/>
              <a:t>because they </a:t>
            </a:r>
            <a:r>
              <a:rPr lang="en-GB" sz="2000" dirty="0"/>
              <a:t>are unlikely to escape without </a:t>
            </a:r>
            <a:r>
              <a:rPr lang="en-GB" sz="2000" dirty="0" smtClean="0"/>
              <a:t>effective pre-planning </a:t>
            </a:r>
            <a:r>
              <a:rPr lang="en-GB" sz="2000" dirty="0"/>
              <a:t>long before a fire occurs </a:t>
            </a:r>
            <a:r>
              <a:rPr lang="en-GB" sz="2000" dirty="0" smtClean="0"/>
              <a:t>and assertive </a:t>
            </a:r>
            <a:r>
              <a:rPr lang="en-GB" sz="2000" dirty="0"/>
              <a:t>assistance by well trained </a:t>
            </a:r>
            <a:r>
              <a:rPr lang="en-GB" sz="2000" dirty="0" smtClean="0"/>
              <a:t>staff during </a:t>
            </a:r>
            <a:r>
              <a:rPr lang="en-GB" sz="2000" dirty="0"/>
              <a:t>one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Every resident should have </a:t>
            </a:r>
            <a:r>
              <a:rPr lang="en-GB" sz="2000" dirty="0" smtClean="0"/>
              <a:t>a PEEP </a:t>
            </a:r>
            <a:r>
              <a:rPr lang="en-GB" sz="2000" dirty="0"/>
              <a:t>which pre-plans how they will be </a:t>
            </a:r>
            <a:r>
              <a:rPr lang="en-GB" sz="2000" dirty="0" smtClean="0"/>
              <a:t>safely moved</a:t>
            </a:r>
            <a:r>
              <a:rPr lang="en-GB" sz="2000" dirty="0"/>
              <a:t>, using suitable evacuation aids, </a:t>
            </a:r>
            <a:r>
              <a:rPr lang="en-GB" sz="2000" dirty="0" smtClean="0"/>
              <a:t>by staff </a:t>
            </a:r>
            <a:r>
              <a:rPr lang="en-GB" sz="2000" dirty="0"/>
              <a:t>trained in their use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Failing to </a:t>
            </a:r>
            <a:r>
              <a:rPr lang="en-GB" sz="2000" dirty="0" smtClean="0"/>
              <a:t>effectively pre-plan </a:t>
            </a:r>
            <a:r>
              <a:rPr lang="en-GB" sz="2000" dirty="0"/>
              <a:t>and train staff to safely facilitate </a:t>
            </a:r>
            <a:r>
              <a:rPr lang="en-GB" sz="2000" dirty="0" smtClean="0"/>
              <a:t>the escape </a:t>
            </a:r>
            <a:r>
              <a:rPr lang="en-GB" sz="2000" dirty="0"/>
              <a:t>of vulnerable residents is deemed </a:t>
            </a:r>
            <a:r>
              <a:rPr lang="en-GB" sz="2000" dirty="0" smtClean="0"/>
              <a:t>to be </a:t>
            </a:r>
            <a:r>
              <a:rPr lang="en-GB" sz="2000" dirty="0"/>
              <a:t>serious non-compliance with fire </a:t>
            </a:r>
            <a:r>
              <a:rPr lang="en-GB" sz="2000" dirty="0" smtClean="0"/>
              <a:t>safety law </a:t>
            </a:r>
            <a:r>
              <a:rPr lang="en-GB" sz="2000" dirty="0"/>
              <a:t>and could lead to enforcement action</a:t>
            </a:r>
          </a:p>
        </p:txBody>
      </p:sp>
    </p:spTree>
    <p:extLst>
      <p:ext uri="{BB962C8B-B14F-4D97-AF65-F5344CB8AC3E}">
        <p14:creationId xmlns:p14="http://schemas.microsoft.com/office/powerpoint/2010/main" val="377970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Information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Effective Fire Risk </a:t>
            </a:r>
            <a:r>
              <a:rPr lang="en-GB" sz="2400" dirty="0" smtClean="0"/>
              <a:t>Assessment will </a:t>
            </a:r>
            <a:r>
              <a:rPr lang="en-GB" sz="2400" dirty="0"/>
              <a:t>identify who is most at </a:t>
            </a:r>
            <a:r>
              <a:rPr lang="en-GB" sz="2400" dirty="0" smtClean="0"/>
              <a:t>risk (</a:t>
            </a:r>
            <a:r>
              <a:rPr lang="en-GB" sz="2400" i="1" dirty="0" smtClean="0"/>
              <a:t>and </a:t>
            </a:r>
            <a:r>
              <a:rPr lang="en-GB" sz="2400" i="1" dirty="0"/>
              <a:t>what measures </a:t>
            </a:r>
            <a:r>
              <a:rPr lang="en-GB" sz="2400" i="1" dirty="0" smtClean="0"/>
              <a:t>are needed </a:t>
            </a:r>
            <a:r>
              <a:rPr lang="en-GB" sz="2400" i="1" dirty="0"/>
              <a:t>to protect them</a:t>
            </a:r>
            <a:r>
              <a:rPr lang="en-GB" sz="2400" dirty="0" smtClean="0"/>
              <a:t>), things </a:t>
            </a:r>
            <a:r>
              <a:rPr lang="en-GB" sz="2400" dirty="0"/>
              <a:t>that could cause a </a:t>
            </a:r>
            <a:r>
              <a:rPr lang="en-GB" sz="2400" dirty="0" smtClean="0"/>
              <a:t>fire (</a:t>
            </a:r>
            <a:r>
              <a:rPr lang="en-GB" sz="2400" i="1" dirty="0" smtClean="0"/>
              <a:t>that </a:t>
            </a:r>
            <a:r>
              <a:rPr lang="en-GB" sz="2400" i="1" dirty="0"/>
              <a:t>must be reduced </a:t>
            </a:r>
            <a:r>
              <a:rPr lang="en-GB" sz="2400" i="1" dirty="0" smtClean="0"/>
              <a:t>or eliminated</a:t>
            </a:r>
            <a:r>
              <a:rPr lang="en-GB" sz="2400" dirty="0"/>
              <a:t>) or defects in </a:t>
            </a:r>
            <a:r>
              <a:rPr lang="en-GB" sz="2400" dirty="0" smtClean="0"/>
              <a:t>the building</a:t>
            </a:r>
            <a:r>
              <a:rPr lang="en-GB" sz="2400" dirty="0"/>
              <a:t>, its layout or </a:t>
            </a:r>
            <a:r>
              <a:rPr lang="en-GB" sz="2400" dirty="0" smtClean="0"/>
              <a:t>systems (</a:t>
            </a:r>
            <a:r>
              <a:rPr lang="en-GB" sz="2400" i="1" dirty="0" smtClean="0"/>
              <a:t>that </a:t>
            </a:r>
            <a:r>
              <a:rPr lang="en-GB" sz="2400" i="1" dirty="0"/>
              <a:t>must be fixed</a:t>
            </a:r>
            <a:r>
              <a:rPr lang="en-GB" sz="2400" dirty="0" smtClean="0"/>
              <a:t>).</a:t>
            </a:r>
          </a:p>
          <a:p>
            <a:r>
              <a:rPr lang="en-GB" sz="2400" dirty="0"/>
              <a:t>Fire </a:t>
            </a:r>
            <a:r>
              <a:rPr lang="en-GB" sz="2400" dirty="0" smtClean="0"/>
              <a:t>risk assessments </a:t>
            </a:r>
            <a:r>
              <a:rPr lang="en-GB" sz="2400" dirty="0"/>
              <a:t>must </a:t>
            </a:r>
            <a:r>
              <a:rPr lang="en-GB" sz="2400" dirty="0" smtClean="0"/>
              <a:t>be undertaken </a:t>
            </a:r>
            <a:r>
              <a:rPr lang="en-GB" sz="2400" dirty="0"/>
              <a:t>by a </a:t>
            </a:r>
            <a:r>
              <a:rPr lang="en-GB" sz="2400" dirty="0" smtClean="0"/>
              <a:t>competent person.</a:t>
            </a:r>
          </a:p>
          <a:p>
            <a:r>
              <a:rPr lang="en-GB" sz="2400" dirty="0"/>
              <a:t>Pre-determining </a:t>
            </a:r>
            <a:r>
              <a:rPr lang="en-GB" sz="2400" dirty="0" smtClean="0"/>
              <a:t>which rooms </a:t>
            </a:r>
            <a:r>
              <a:rPr lang="en-GB" sz="2400" dirty="0"/>
              <a:t>are suitable for </a:t>
            </a:r>
            <a:r>
              <a:rPr lang="en-GB" sz="2400" dirty="0" smtClean="0"/>
              <a:t>people with </a:t>
            </a:r>
            <a:r>
              <a:rPr lang="en-GB" sz="2400" dirty="0"/>
              <a:t>different levels of </a:t>
            </a:r>
            <a:r>
              <a:rPr lang="en-GB" sz="2400" dirty="0" smtClean="0"/>
              <a:t>mobility is </a:t>
            </a:r>
            <a:r>
              <a:rPr lang="en-GB" sz="2400" dirty="0"/>
              <a:t>essential.</a:t>
            </a:r>
          </a:p>
        </p:txBody>
      </p:sp>
    </p:spTree>
    <p:extLst>
      <p:ext uri="{BB962C8B-B14F-4D97-AF65-F5344CB8AC3E}">
        <p14:creationId xmlns:p14="http://schemas.microsoft.com/office/powerpoint/2010/main" val="136864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This is directly linked </a:t>
            </a:r>
            <a:r>
              <a:rPr lang="en-GB" sz="2400" dirty="0" smtClean="0"/>
              <a:t>to the </a:t>
            </a:r>
            <a:r>
              <a:rPr lang="en-GB" sz="2400" dirty="0"/>
              <a:t>number of </a:t>
            </a:r>
            <a:r>
              <a:rPr lang="en-GB" sz="2400" dirty="0" smtClean="0"/>
              <a:t>vulnerable people </a:t>
            </a:r>
            <a:r>
              <a:rPr lang="en-GB" sz="2400" dirty="0"/>
              <a:t>that can safely </a:t>
            </a:r>
            <a:r>
              <a:rPr lang="en-GB" sz="2400" dirty="0" smtClean="0"/>
              <a:t>be accommodated </a:t>
            </a:r>
            <a:r>
              <a:rPr lang="en-GB" sz="2400" dirty="0"/>
              <a:t>in the </a:t>
            </a:r>
            <a:r>
              <a:rPr lang="en-GB" sz="2400" dirty="0" smtClean="0"/>
              <a:t>same corridor </a:t>
            </a:r>
            <a:r>
              <a:rPr lang="en-GB" sz="2400" dirty="0"/>
              <a:t>(zone) and </a:t>
            </a:r>
            <a:r>
              <a:rPr lang="en-GB" sz="2400" dirty="0" smtClean="0"/>
              <a:t>in-turn the </a:t>
            </a:r>
            <a:r>
              <a:rPr lang="en-GB" sz="2400" dirty="0"/>
              <a:t>number of staff </a:t>
            </a:r>
            <a:r>
              <a:rPr lang="en-GB" sz="2400" dirty="0" smtClean="0"/>
              <a:t>and evacuation </a:t>
            </a:r>
            <a:r>
              <a:rPr lang="en-GB" sz="2400" dirty="0"/>
              <a:t>aids that will </a:t>
            </a:r>
            <a:r>
              <a:rPr lang="en-GB" sz="2400" dirty="0" smtClean="0"/>
              <a:t>be required </a:t>
            </a:r>
            <a:r>
              <a:rPr lang="en-GB" sz="2400" dirty="0"/>
              <a:t>to undertake </a:t>
            </a:r>
            <a:r>
              <a:rPr lang="en-GB" sz="2400" dirty="0" smtClean="0"/>
              <a:t>an initial </a:t>
            </a:r>
            <a:r>
              <a:rPr lang="en-GB" sz="2400" dirty="0"/>
              <a:t>horizontal </a:t>
            </a:r>
            <a:r>
              <a:rPr lang="en-GB" sz="2400" dirty="0" smtClean="0"/>
              <a:t>evacuation of </a:t>
            </a:r>
            <a:r>
              <a:rPr lang="en-GB" sz="2400" dirty="0"/>
              <a:t>that zone to an </a:t>
            </a:r>
            <a:r>
              <a:rPr lang="en-GB" sz="2400" dirty="0" smtClean="0"/>
              <a:t>unaffected one </a:t>
            </a:r>
            <a:r>
              <a:rPr lang="en-GB" sz="2400" dirty="0"/>
              <a:t>in around 2m30s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Trained staff should be </a:t>
            </a:r>
            <a:r>
              <a:rPr lang="en-GB" sz="2400" dirty="0" smtClean="0"/>
              <a:t>able to </a:t>
            </a:r>
            <a:r>
              <a:rPr lang="en-GB" sz="2400" dirty="0"/>
              <a:t>read the fire alarm </a:t>
            </a:r>
            <a:r>
              <a:rPr lang="en-GB" sz="2400" dirty="0" smtClean="0"/>
              <a:t>panel and </a:t>
            </a:r>
            <a:r>
              <a:rPr lang="en-GB" sz="2400" dirty="0"/>
              <a:t>quickly locate the </a:t>
            </a:r>
            <a:r>
              <a:rPr lang="en-GB" sz="2400" dirty="0" smtClean="0"/>
              <a:t>fire detector </a:t>
            </a:r>
            <a:r>
              <a:rPr lang="en-GB" sz="2400" dirty="0"/>
              <a:t>that has activated.</a:t>
            </a:r>
          </a:p>
        </p:txBody>
      </p:sp>
    </p:spTree>
    <p:extLst>
      <p:ext uri="{BB962C8B-B14F-4D97-AF65-F5344CB8AC3E}">
        <p14:creationId xmlns:p14="http://schemas.microsoft.com/office/powerpoint/2010/main" val="266181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A nominated manager </a:t>
            </a:r>
            <a:r>
              <a:rPr lang="en-GB" sz="2000" dirty="0" smtClean="0"/>
              <a:t>should initiate </a:t>
            </a:r>
            <a:r>
              <a:rPr lang="en-GB" sz="2000" dirty="0"/>
              <a:t>and co-ordinate the </a:t>
            </a:r>
            <a:r>
              <a:rPr lang="en-GB" sz="2000" dirty="0" smtClean="0"/>
              <a:t>evacuation, </a:t>
            </a:r>
            <a:r>
              <a:rPr lang="en-GB" sz="2000" dirty="0" smtClean="0"/>
              <a:t>staff </a:t>
            </a:r>
            <a:r>
              <a:rPr lang="en-GB" sz="2000" dirty="0"/>
              <a:t>must be able to start the </a:t>
            </a:r>
            <a:r>
              <a:rPr lang="en-GB" sz="2000" dirty="0" smtClean="0"/>
              <a:t>evacuation both </a:t>
            </a:r>
            <a:r>
              <a:rPr lang="en-GB" sz="2000" dirty="0"/>
              <a:t>horizontally to an </a:t>
            </a:r>
            <a:r>
              <a:rPr lang="en-GB" sz="2000" dirty="0" smtClean="0"/>
              <a:t>unaffected compartment </a:t>
            </a:r>
            <a:r>
              <a:rPr lang="en-GB" sz="2000" dirty="0"/>
              <a:t>(1st stage) and </a:t>
            </a:r>
            <a:r>
              <a:rPr lang="en-GB" sz="2000" dirty="0" smtClean="0"/>
              <a:t>then horizontally </a:t>
            </a:r>
            <a:r>
              <a:rPr lang="en-GB" sz="2000" dirty="0"/>
              <a:t>or vertically to a place </a:t>
            </a:r>
            <a:r>
              <a:rPr lang="en-GB" sz="2000" dirty="0" smtClean="0"/>
              <a:t>of relative </a:t>
            </a:r>
            <a:r>
              <a:rPr lang="en-GB" sz="2000" dirty="0"/>
              <a:t>safety (2nd stage) and then </a:t>
            </a:r>
            <a:r>
              <a:rPr lang="en-GB" sz="2000" dirty="0" smtClean="0"/>
              <a:t>finally to </a:t>
            </a:r>
            <a:r>
              <a:rPr lang="en-GB" sz="2000" dirty="0"/>
              <a:t>absolute safety outside, if </a:t>
            </a:r>
            <a:r>
              <a:rPr lang="en-GB" sz="2000" dirty="0" smtClean="0"/>
              <a:t>required</a:t>
            </a:r>
          </a:p>
          <a:p>
            <a:r>
              <a:rPr lang="en-GB" sz="2000" dirty="0" smtClean="0"/>
              <a:t>As the </a:t>
            </a:r>
            <a:r>
              <a:rPr lang="en-GB" sz="2000" dirty="0"/>
              <a:t>final stage may expose </a:t>
            </a:r>
            <a:r>
              <a:rPr lang="en-GB" sz="2000" dirty="0" smtClean="0"/>
              <a:t>vulnerable residents </a:t>
            </a:r>
            <a:r>
              <a:rPr lang="en-GB" sz="2000" dirty="0"/>
              <a:t>to harmful weather this </a:t>
            </a:r>
            <a:r>
              <a:rPr lang="en-GB" sz="2000" dirty="0" smtClean="0"/>
              <a:t>must only </a:t>
            </a:r>
            <a:r>
              <a:rPr lang="en-GB" sz="2000" dirty="0"/>
              <a:t>be undertaken when </a:t>
            </a:r>
            <a:r>
              <a:rPr lang="en-GB" sz="2000" dirty="0" smtClean="0"/>
              <a:t>absolutely necessary</a:t>
            </a:r>
            <a:r>
              <a:rPr lang="en-GB" sz="2000" dirty="0"/>
              <a:t>. Best practice is to pre-plan </a:t>
            </a:r>
            <a:r>
              <a:rPr lang="en-GB" sz="2000" dirty="0" smtClean="0"/>
              <a:t>a warm </a:t>
            </a:r>
            <a:r>
              <a:rPr lang="en-GB" sz="2000" dirty="0"/>
              <a:t>dry location residents </a:t>
            </a:r>
            <a:r>
              <a:rPr lang="en-GB" sz="2000" dirty="0" smtClean="0"/>
              <a:t>can immediately </a:t>
            </a:r>
            <a:r>
              <a:rPr lang="en-GB" sz="2000" dirty="0"/>
              <a:t>be moved to.</a:t>
            </a:r>
          </a:p>
        </p:txBody>
      </p:sp>
    </p:spTree>
    <p:extLst>
      <p:ext uri="{BB962C8B-B14F-4D97-AF65-F5344CB8AC3E}">
        <p14:creationId xmlns:p14="http://schemas.microsoft.com/office/powerpoint/2010/main" val="19458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What to do?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Ensure your Fire Risk </a:t>
            </a:r>
            <a:r>
              <a:rPr lang="en-GB" sz="3200" dirty="0" smtClean="0"/>
              <a:t>Assessment is </a:t>
            </a:r>
            <a:r>
              <a:rPr lang="en-GB" sz="3200" dirty="0"/>
              <a:t>up to date.</a:t>
            </a:r>
          </a:p>
          <a:p>
            <a:r>
              <a:rPr lang="en-GB" sz="3200" dirty="0"/>
              <a:t>Ensure every resident has a </a:t>
            </a:r>
            <a:r>
              <a:rPr lang="en-GB" sz="3200" dirty="0" smtClean="0"/>
              <a:t>PEEP and </a:t>
            </a:r>
            <a:r>
              <a:rPr lang="en-GB" sz="3200" dirty="0"/>
              <a:t>evacuation aids are in </a:t>
            </a:r>
            <a:r>
              <a:rPr lang="en-GB" sz="3200" dirty="0" smtClean="0"/>
              <a:t>place which </a:t>
            </a:r>
            <a:r>
              <a:rPr lang="en-GB" sz="3200" dirty="0"/>
              <a:t>staff are trained to use</a:t>
            </a:r>
          </a:p>
        </p:txBody>
      </p:sp>
    </p:spTree>
    <p:extLst>
      <p:ext uri="{BB962C8B-B14F-4D97-AF65-F5344CB8AC3E}">
        <p14:creationId xmlns:p14="http://schemas.microsoft.com/office/powerpoint/2010/main" val="543914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Questions to consider?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Does your home have </a:t>
            </a:r>
            <a:r>
              <a:rPr lang="en-GB" sz="2400" dirty="0" smtClean="0"/>
              <a:t>a current </a:t>
            </a:r>
            <a:r>
              <a:rPr lang="en-GB" sz="2400" dirty="0"/>
              <a:t>fire </a:t>
            </a:r>
            <a:r>
              <a:rPr lang="en-GB" sz="2400" dirty="0" smtClean="0"/>
              <a:t>risk assessment undertaken by </a:t>
            </a:r>
            <a:r>
              <a:rPr lang="en-GB" sz="2400" dirty="0"/>
              <a:t>a competent person?</a:t>
            </a:r>
          </a:p>
          <a:p>
            <a:r>
              <a:rPr lang="en-GB" sz="2400" dirty="0"/>
              <a:t>When allocating </a:t>
            </a:r>
            <a:r>
              <a:rPr lang="en-GB" sz="2400" dirty="0" smtClean="0"/>
              <a:t>rooms do </a:t>
            </a:r>
            <a:r>
              <a:rPr lang="en-GB" sz="2400" dirty="0"/>
              <a:t>you consider the </a:t>
            </a:r>
            <a:r>
              <a:rPr lang="en-GB" sz="2400" dirty="0" smtClean="0"/>
              <a:t>fire escape </a:t>
            </a:r>
            <a:r>
              <a:rPr lang="en-GB" sz="2400" dirty="0"/>
              <a:t>implications</a:t>
            </a:r>
            <a:r>
              <a:rPr lang="en-GB" sz="2400" dirty="0" smtClean="0"/>
              <a:t>?</a:t>
            </a:r>
          </a:p>
          <a:p>
            <a:r>
              <a:rPr lang="en-GB" sz="2400" dirty="0"/>
              <a:t>Are your safety </a:t>
            </a:r>
            <a:r>
              <a:rPr lang="en-GB" sz="2400" dirty="0" smtClean="0"/>
              <a:t>systems in </a:t>
            </a:r>
            <a:r>
              <a:rPr lang="en-GB" sz="2400" dirty="0"/>
              <a:t>good working </a:t>
            </a:r>
            <a:r>
              <a:rPr lang="en-GB" sz="2400" dirty="0" smtClean="0"/>
              <a:t>order, checked </a:t>
            </a:r>
            <a:r>
              <a:rPr lang="en-GB" sz="2400" dirty="0"/>
              <a:t>regularly </a:t>
            </a:r>
            <a:r>
              <a:rPr lang="en-GB" sz="2400" dirty="0" smtClean="0"/>
              <a:t>and serviced </a:t>
            </a:r>
            <a:r>
              <a:rPr lang="en-GB" sz="2400" dirty="0"/>
              <a:t>by </a:t>
            </a:r>
            <a:r>
              <a:rPr lang="en-GB" sz="2400" dirty="0" smtClean="0"/>
              <a:t>competent engineers</a:t>
            </a:r>
            <a:r>
              <a:rPr lang="en-GB" sz="2400" dirty="0"/>
              <a:t>?</a:t>
            </a:r>
          </a:p>
          <a:p>
            <a:r>
              <a:rPr lang="en-GB" sz="2400" dirty="0"/>
              <a:t>Do you have </a:t>
            </a:r>
            <a:r>
              <a:rPr lang="en-GB" sz="2400" dirty="0" smtClean="0"/>
              <a:t>suitable PEEPs</a:t>
            </a:r>
            <a:r>
              <a:rPr lang="en-GB" sz="2400" dirty="0"/>
              <a:t>, Evacuation </a:t>
            </a:r>
            <a:r>
              <a:rPr lang="en-GB" sz="2400" dirty="0" smtClean="0"/>
              <a:t>Aids and </a:t>
            </a:r>
            <a:r>
              <a:rPr lang="en-GB" sz="2400" dirty="0"/>
              <a:t>staff that are </a:t>
            </a:r>
            <a:r>
              <a:rPr lang="en-GB" sz="2400" dirty="0" smtClean="0"/>
              <a:t>trained to </a:t>
            </a:r>
            <a:r>
              <a:rPr lang="en-GB" sz="2400" dirty="0"/>
              <a:t>use them?</a:t>
            </a:r>
          </a:p>
        </p:txBody>
      </p:sp>
    </p:spTree>
    <p:extLst>
      <p:ext uri="{BB962C8B-B14F-4D97-AF65-F5344CB8AC3E}">
        <p14:creationId xmlns:p14="http://schemas.microsoft.com/office/powerpoint/2010/main" val="28529640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1091</TotalTime>
  <Words>548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                7 MINUTE BRIEFING – Fire Safety in Residential Care &amp; Nursing Homes Evacuation Pre-Planning   </vt:lpstr>
      <vt:lpstr>Background</vt:lpstr>
      <vt:lpstr>Why it matters</vt:lpstr>
      <vt:lpstr>Information</vt:lpstr>
      <vt:lpstr>Information</vt:lpstr>
      <vt:lpstr>Information</vt:lpstr>
      <vt:lpstr>What to do?</vt:lpstr>
      <vt:lpstr>Questions to consider? 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David Lewis</cp:lastModifiedBy>
  <cp:revision>136</cp:revision>
  <dcterms:created xsi:type="dcterms:W3CDTF">2017-10-11T14:35:31Z</dcterms:created>
  <dcterms:modified xsi:type="dcterms:W3CDTF">2021-03-28T11:25:04Z</dcterms:modified>
</cp:coreProperties>
</file>