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20039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8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4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1199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91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574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93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48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8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97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3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53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9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88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6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8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340" y="2202873"/>
            <a:ext cx="9448800" cy="33901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7 MINUTE BRIEFING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 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 </a:t>
            </a:r>
            <a:r>
              <a:rPr lang="en-GB" sz="4000" b="1" dirty="0"/>
              <a:t>Liberty </a:t>
            </a:r>
            <a:r>
              <a:rPr lang="en-GB" sz="4000" b="1" dirty="0" smtClean="0"/>
              <a:t>Protection Safeguards update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3100" b="1" dirty="0" smtClean="0"/>
              <a:t/>
            </a:r>
            <a:br>
              <a:rPr lang="en-GB" sz="3100" b="1" dirty="0" smtClean="0"/>
            </a:br>
            <a:endParaRPr lang="en-GB" sz="3600" b="1" dirty="0"/>
          </a:p>
        </p:txBody>
      </p:sp>
      <p:pic>
        <p:nvPicPr>
          <p:cNvPr id="4" name="Picture 3" title="Bwrdd Diogelu Gogledd Cyrmu Logo North Wales Safeguarding Board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8676" y="677917"/>
            <a:ext cx="4352921" cy="95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5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 The Deprivation of Liberty Safeguards were introduced in 2009, following the decision of the European Court of Human Rights in </a:t>
            </a:r>
            <a:r>
              <a:rPr lang="en-GB" i="1" dirty="0"/>
              <a:t>HL v United Kingdom. </a:t>
            </a:r>
            <a:r>
              <a:rPr lang="en-GB" dirty="0"/>
              <a:t>They enable adults to be deprived of their liberty in hospitals and care homes when the person lacks the relevant capacity. </a:t>
            </a:r>
            <a:endParaRPr lang="en-GB" dirty="0" smtClean="0"/>
          </a:p>
          <a:p>
            <a:r>
              <a:rPr lang="en-GB" dirty="0" smtClean="0"/>
              <a:t>However</a:t>
            </a:r>
            <a:r>
              <a:rPr lang="en-GB" dirty="0"/>
              <a:t>, the DoLS have been heavily criticised since their inception. In 2014 a House of Lords select Committee concluded that DoLS legislation was ‘not fit for purpose’. This was swiftly followed by a decision of the Supreme Court, (known as </a:t>
            </a:r>
            <a:r>
              <a:rPr lang="en-GB" i="1" dirty="0"/>
              <a:t>Cheshire West). </a:t>
            </a:r>
            <a:endParaRPr lang="en-GB" dirty="0"/>
          </a:p>
          <a:p>
            <a:r>
              <a:rPr lang="en-GB" dirty="0"/>
              <a:t>In 2015 the Law Commission was asked to review DoLS legislation. After public consultation, a final report was issued in </a:t>
            </a:r>
            <a:r>
              <a:rPr lang="en-GB" dirty="0" smtClean="0"/>
              <a:t> March </a:t>
            </a:r>
            <a:r>
              <a:rPr lang="en-GB" dirty="0"/>
              <a:t>2017, and set out a new scheme called LPS. </a:t>
            </a:r>
          </a:p>
          <a:p>
            <a:r>
              <a:rPr lang="en-GB" dirty="0"/>
              <a:t>The Mental Capacity (Amendment) Bill, after many </a:t>
            </a:r>
            <a:r>
              <a:rPr lang="en-GB" dirty="0" smtClean="0"/>
              <a:t> changes </a:t>
            </a:r>
            <a:r>
              <a:rPr lang="en-GB" dirty="0"/>
              <a:t>and amendments received Royal Assent on </a:t>
            </a:r>
            <a:r>
              <a:rPr lang="en-GB" dirty="0" smtClean="0"/>
              <a:t>16 </a:t>
            </a:r>
            <a:r>
              <a:rPr lang="en-GB" dirty="0"/>
              <a:t>May 2019.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80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Update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The </a:t>
            </a:r>
            <a:r>
              <a:rPr lang="en-GB" sz="2000" dirty="0"/>
              <a:t>expected start date of the new scheme is now </a:t>
            </a:r>
            <a:r>
              <a:rPr lang="en-GB" sz="2000" b="1" dirty="0"/>
              <a:t>April 2022. </a:t>
            </a:r>
            <a:r>
              <a:rPr lang="en-GB" sz="2000" dirty="0"/>
              <a:t>This has been delayed because of the Coronavirus pandemic. </a:t>
            </a:r>
          </a:p>
          <a:p>
            <a:r>
              <a:rPr lang="en-GB" sz="2000" b="1" dirty="0" smtClean="0"/>
              <a:t>Statutory </a:t>
            </a:r>
            <a:r>
              <a:rPr lang="en-GB" sz="2000" b="1" dirty="0"/>
              <a:t>regulations </a:t>
            </a:r>
            <a:r>
              <a:rPr lang="en-GB" sz="2000" dirty="0"/>
              <a:t>giving further details on some parts of the legislation and </a:t>
            </a:r>
            <a:r>
              <a:rPr lang="en-GB" sz="2000" b="1" dirty="0"/>
              <a:t>The Code of Practice </a:t>
            </a:r>
            <a:r>
              <a:rPr lang="en-GB" sz="2000" dirty="0"/>
              <a:t>are currently being written. When published the Government will undertake a public consultation, which will run for 12 weeks. </a:t>
            </a:r>
          </a:p>
          <a:p>
            <a:r>
              <a:rPr lang="en-GB" sz="2000" b="1" dirty="0" smtClean="0"/>
              <a:t>Training </a:t>
            </a:r>
            <a:r>
              <a:rPr lang="en-GB" sz="2000" b="1" dirty="0"/>
              <a:t>– </a:t>
            </a:r>
            <a:r>
              <a:rPr lang="en-GB" sz="2000" dirty="0"/>
              <a:t>the DHSC will define training for AMCPs and decide on commissioning of training for other staff in preparation </a:t>
            </a:r>
            <a:r>
              <a:rPr lang="en-GB" sz="2000" dirty="0" smtClean="0"/>
              <a:t> for </a:t>
            </a:r>
            <a:r>
              <a:rPr lang="en-GB" sz="2000" dirty="0"/>
              <a:t>LPS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9138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Changes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sz="2400" b="1" dirty="0"/>
              <a:t>Age: </a:t>
            </a:r>
            <a:r>
              <a:rPr lang="en-GB" sz="2400" dirty="0"/>
              <a:t>16+ (18+ in care homes) </a:t>
            </a:r>
          </a:p>
          <a:p>
            <a:r>
              <a:rPr lang="en-GB" sz="2400" b="1" dirty="0"/>
              <a:t>Care Environments: </a:t>
            </a:r>
            <a:r>
              <a:rPr lang="en-GB" sz="2400" dirty="0"/>
              <a:t>this is being extended from just Hospitals and Care Homes to </a:t>
            </a:r>
            <a:r>
              <a:rPr lang="en-GB" sz="2400" b="1" dirty="0"/>
              <a:t>Anywhere</a:t>
            </a:r>
            <a:r>
              <a:rPr lang="en-GB" sz="2400" dirty="0"/>
              <a:t>, including Supported Accommodation and own home. </a:t>
            </a:r>
          </a:p>
          <a:p>
            <a:r>
              <a:rPr lang="en-GB" sz="2400" b="1" dirty="0"/>
              <a:t>Transport: </a:t>
            </a:r>
            <a:r>
              <a:rPr lang="en-GB" sz="2400" dirty="0"/>
              <a:t>the arrangements to convey the cared for person are included. </a:t>
            </a:r>
          </a:p>
          <a:p>
            <a:r>
              <a:rPr lang="en-GB" sz="2400" b="1" dirty="0"/>
              <a:t>Urgent LPS </a:t>
            </a:r>
            <a:r>
              <a:rPr lang="en-GB" sz="2400" dirty="0"/>
              <a:t>is now only for </a:t>
            </a:r>
            <a:r>
              <a:rPr lang="en-GB" sz="2400" dirty="0" smtClean="0"/>
              <a:t>life- sustaining </a:t>
            </a:r>
            <a:r>
              <a:rPr lang="en-GB" sz="2400" dirty="0"/>
              <a:t>treatment or a </a:t>
            </a:r>
            <a:r>
              <a:rPr lang="en-GB" sz="2400" dirty="0" smtClean="0"/>
              <a:t> Vital </a:t>
            </a:r>
            <a:r>
              <a:rPr lang="en-GB" sz="2400" dirty="0"/>
              <a:t>Act 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84366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More Changes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r>
              <a:rPr lang="en-GB" sz="2400" dirty="0"/>
              <a:t>The </a:t>
            </a:r>
            <a:r>
              <a:rPr lang="en-GB" sz="2400" b="1" dirty="0"/>
              <a:t>NHS Trust, CCG, Health Board or Local Authority –</a:t>
            </a:r>
            <a:r>
              <a:rPr lang="en-GB" sz="2400" dirty="0"/>
              <a:t>whoever is providing or mainly commissioning care becomes the </a:t>
            </a:r>
            <a:r>
              <a:rPr lang="en-GB" sz="2400" dirty="0" smtClean="0"/>
              <a:t> </a:t>
            </a:r>
            <a:r>
              <a:rPr lang="en-GB" sz="2400" b="1" dirty="0" smtClean="0"/>
              <a:t>Responsible </a:t>
            </a:r>
            <a:r>
              <a:rPr lang="en-GB" sz="2400" b="1" dirty="0"/>
              <a:t>Body. </a:t>
            </a:r>
            <a:r>
              <a:rPr lang="en-GB" sz="2400" dirty="0"/>
              <a:t>They arrange </a:t>
            </a:r>
            <a:r>
              <a:rPr lang="en-GB" sz="2400" dirty="0" smtClean="0"/>
              <a:t> assessments</a:t>
            </a:r>
            <a:r>
              <a:rPr lang="en-GB" sz="2400" dirty="0"/>
              <a:t>, authorise the </a:t>
            </a:r>
            <a:r>
              <a:rPr lang="en-GB" sz="2400" dirty="0" smtClean="0"/>
              <a:t> detention</a:t>
            </a:r>
            <a:r>
              <a:rPr lang="en-GB" sz="2400" dirty="0"/>
              <a:t>, monitor it and are </a:t>
            </a:r>
            <a:r>
              <a:rPr lang="en-GB" sz="2400" dirty="0" smtClean="0"/>
              <a:t> responsible </a:t>
            </a:r>
            <a:r>
              <a:rPr lang="en-GB" sz="2400" dirty="0"/>
              <a:t>for Reviews and </a:t>
            </a:r>
            <a:r>
              <a:rPr lang="en-GB" sz="2400" dirty="0" smtClean="0"/>
              <a:t> appeals </a:t>
            </a:r>
            <a:r>
              <a:rPr lang="en-GB" sz="2400" dirty="0"/>
              <a:t>to the Court of </a:t>
            </a:r>
            <a:r>
              <a:rPr lang="en-GB" sz="2400" dirty="0" smtClean="0"/>
              <a:t> Protection</a:t>
            </a:r>
            <a:r>
              <a:rPr lang="en-GB" sz="2400" dirty="0"/>
              <a:t>. </a:t>
            </a:r>
          </a:p>
          <a:p>
            <a:r>
              <a:rPr lang="en-GB" sz="2400" b="1" dirty="0"/>
              <a:t>LPS </a:t>
            </a:r>
            <a:r>
              <a:rPr lang="en-GB" sz="2400" dirty="0"/>
              <a:t>are initially for a </a:t>
            </a:r>
            <a:r>
              <a:rPr lang="en-GB" sz="2400" dirty="0" smtClean="0"/>
              <a:t> maximum </a:t>
            </a:r>
            <a:r>
              <a:rPr lang="en-GB" sz="2400" dirty="0"/>
              <a:t>of 1 year. They </a:t>
            </a:r>
            <a:r>
              <a:rPr lang="en-GB" sz="2400" dirty="0" smtClean="0"/>
              <a:t> can </a:t>
            </a:r>
            <a:r>
              <a:rPr lang="en-GB" sz="2400" dirty="0"/>
              <a:t>be </a:t>
            </a:r>
            <a:r>
              <a:rPr lang="en-GB" sz="2400" b="1" dirty="0"/>
              <a:t>Renewable </a:t>
            </a:r>
            <a:r>
              <a:rPr lang="en-GB" sz="2400" dirty="0"/>
              <a:t>for a </a:t>
            </a:r>
            <a:r>
              <a:rPr lang="en-GB" sz="2400" dirty="0" smtClean="0"/>
              <a:t> further </a:t>
            </a:r>
            <a:r>
              <a:rPr lang="en-GB" sz="2400" dirty="0"/>
              <a:t>year, and then 3 </a:t>
            </a:r>
            <a:r>
              <a:rPr lang="en-GB" sz="2400" dirty="0" smtClean="0"/>
              <a:t> years</a:t>
            </a:r>
            <a:r>
              <a:rPr lang="en-GB" sz="2400" dirty="0"/>
              <a:t>. </a:t>
            </a:r>
          </a:p>
          <a:p>
            <a:r>
              <a:rPr lang="en-GB" sz="2400" b="1" dirty="0"/>
              <a:t>LPS </a:t>
            </a:r>
            <a:r>
              <a:rPr lang="en-GB" sz="2400" dirty="0"/>
              <a:t>will no longer </a:t>
            </a:r>
            <a:r>
              <a:rPr lang="en-GB" sz="2400" dirty="0" smtClean="0"/>
              <a:t>have </a:t>
            </a:r>
            <a:r>
              <a:rPr lang="en-GB" sz="2400" dirty="0"/>
              <a:t>conditions.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3307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Assessment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/>
          </a:p>
          <a:p>
            <a:r>
              <a:rPr lang="en-GB" dirty="0"/>
              <a:t> These assessments will be needed. </a:t>
            </a:r>
          </a:p>
          <a:p>
            <a:r>
              <a:rPr lang="en-GB" dirty="0" smtClean="0"/>
              <a:t>Age </a:t>
            </a:r>
            <a:endParaRPr lang="en-GB" dirty="0"/>
          </a:p>
          <a:p>
            <a:r>
              <a:rPr lang="en-GB" dirty="0" smtClean="0"/>
              <a:t>Mental </a:t>
            </a:r>
            <a:r>
              <a:rPr lang="en-GB" dirty="0"/>
              <a:t>Capacity </a:t>
            </a:r>
          </a:p>
          <a:p>
            <a:r>
              <a:rPr lang="en-GB" dirty="0" smtClean="0"/>
              <a:t>Mental </a:t>
            </a:r>
            <a:r>
              <a:rPr lang="en-GB" dirty="0"/>
              <a:t>Disorder </a:t>
            </a:r>
            <a:endParaRPr lang="en-GB" dirty="0" smtClean="0"/>
          </a:p>
          <a:p>
            <a:r>
              <a:rPr lang="en-GB" dirty="0" smtClean="0"/>
              <a:t>Deprivation </a:t>
            </a:r>
            <a:r>
              <a:rPr lang="en-GB" dirty="0"/>
              <a:t>of liberty </a:t>
            </a:r>
          </a:p>
          <a:p>
            <a:pPr marL="0" indent="0">
              <a:buNone/>
            </a:pPr>
            <a:r>
              <a:rPr lang="en-GB" dirty="0" smtClean="0"/>
              <a:t>	• </a:t>
            </a:r>
            <a:r>
              <a:rPr lang="en-GB" dirty="0"/>
              <a:t>Necessary and Proportionate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• </a:t>
            </a:r>
            <a:r>
              <a:rPr lang="en-GB" dirty="0"/>
              <a:t>Consultation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• </a:t>
            </a:r>
            <a:r>
              <a:rPr lang="en-GB" dirty="0"/>
              <a:t>Excluded arrangements (Mental Health act) </a:t>
            </a:r>
          </a:p>
          <a:p>
            <a:pPr marL="0" indent="0">
              <a:buNone/>
            </a:pPr>
            <a:r>
              <a:rPr lang="en-GB" dirty="0" smtClean="0"/>
              <a:t>	• </a:t>
            </a:r>
            <a:r>
              <a:rPr lang="en-GB" dirty="0"/>
              <a:t>Is the person objecting (AMCP required) </a:t>
            </a:r>
          </a:p>
          <a:p>
            <a:pPr marL="0" indent="0">
              <a:buNone/>
            </a:pPr>
            <a:r>
              <a:rPr lang="en-GB" dirty="0" smtClean="0"/>
              <a:t>	• </a:t>
            </a:r>
            <a:r>
              <a:rPr lang="en-GB" dirty="0"/>
              <a:t>Is there an Appropriate Person? (If not, need IMCA)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435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 </a:t>
            </a:r>
            <a:r>
              <a:rPr lang="en-GB" b="1" dirty="0"/>
              <a:t>Mental Capacity </a:t>
            </a:r>
            <a:r>
              <a:rPr lang="en-GB" dirty="0"/>
              <a:t>and </a:t>
            </a:r>
            <a:r>
              <a:rPr lang="en-GB" b="1" dirty="0"/>
              <a:t>Mental Disorder </a:t>
            </a:r>
            <a:r>
              <a:rPr lang="en-GB" dirty="0"/>
              <a:t>assessments are likely to require </a:t>
            </a:r>
            <a:r>
              <a:rPr lang="en-GB" b="1" dirty="0"/>
              <a:t>professionals. </a:t>
            </a:r>
            <a:endParaRPr lang="en-GB" dirty="0"/>
          </a:p>
          <a:p>
            <a:r>
              <a:rPr lang="en-GB" b="1" dirty="0"/>
              <a:t>Other </a:t>
            </a:r>
            <a:r>
              <a:rPr lang="en-GB" dirty="0"/>
              <a:t>assessments could be completed by anyone instructed by the responsible body. </a:t>
            </a:r>
          </a:p>
          <a:p>
            <a:r>
              <a:rPr lang="en-GB" dirty="0"/>
              <a:t>The responsible body decides who will undertake the assessments. </a:t>
            </a:r>
          </a:p>
          <a:p>
            <a:r>
              <a:rPr lang="en-GB" dirty="0"/>
              <a:t>For </a:t>
            </a:r>
            <a:r>
              <a:rPr lang="en-GB" b="1" dirty="0"/>
              <a:t>the Pre-authorisation Review </a:t>
            </a:r>
            <a:r>
              <a:rPr lang="en-GB" dirty="0"/>
              <a:t>the Responsible Body identifies a person not </a:t>
            </a:r>
            <a:r>
              <a:rPr lang="en-GB" dirty="0" smtClean="0"/>
              <a:t> Involved </a:t>
            </a:r>
            <a:r>
              <a:rPr lang="en-GB" dirty="0"/>
              <a:t>in the ‘day to day’ care or treatment </a:t>
            </a:r>
            <a:r>
              <a:rPr lang="en-GB" dirty="0" smtClean="0"/>
              <a:t> of </a:t>
            </a:r>
            <a:r>
              <a:rPr lang="en-GB" dirty="0"/>
              <a:t>the person, to read the completed </a:t>
            </a:r>
            <a:r>
              <a:rPr lang="en-GB" dirty="0" smtClean="0"/>
              <a:t> assessments </a:t>
            </a:r>
            <a:r>
              <a:rPr lang="en-GB" dirty="0"/>
              <a:t>and decide if the criteria for </a:t>
            </a:r>
            <a:r>
              <a:rPr lang="en-GB" dirty="0" smtClean="0"/>
              <a:t>LPS </a:t>
            </a:r>
            <a:r>
              <a:rPr lang="en-GB" dirty="0"/>
              <a:t>are met . </a:t>
            </a:r>
          </a:p>
          <a:p>
            <a:r>
              <a:rPr lang="en-GB" dirty="0"/>
              <a:t>If the person is objecting the AMCP – </a:t>
            </a:r>
            <a:r>
              <a:rPr lang="en-GB" dirty="0" smtClean="0"/>
              <a:t> Approved </a:t>
            </a:r>
            <a:r>
              <a:rPr lang="en-GB" dirty="0"/>
              <a:t>Mental Capacity Practitioner </a:t>
            </a:r>
            <a:r>
              <a:rPr lang="en-GB" dirty="0" smtClean="0"/>
              <a:t> Will </a:t>
            </a:r>
            <a:r>
              <a:rPr lang="en-GB" dirty="0"/>
              <a:t>undertake the pre-authorisation </a:t>
            </a:r>
            <a:r>
              <a:rPr lang="en-GB" dirty="0" smtClean="0"/>
              <a:t>Review</a:t>
            </a:r>
            <a:r>
              <a:rPr lang="en-GB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847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For Further information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sz="3200" dirty="0"/>
              <a:t> How the Law on Authorising deprivation of liberty will change, by Tim Spencer Lane </a:t>
            </a:r>
          </a:p>
          <a:p>
            <a:r>
              <a:rPr lang="en-GB" sz="3200" dirty="0" smtClean="0"/>
              <a:t>https: www.communitycare.co.uk/2019/04/26/law-authorising-deprivation-liberty-will-change</a:t>
            </a:r>
            <a:r>
              <a:rPr lang="en-GB" sz="3200" dirty="0"/>
              <a:t>/ </a:t>
            </a:r>
            <a:endParaRPr lang="en-GB" sz="3200" dirty="0" smtClean="0"/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74215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923</TotalTime>
  <Words>516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             7 MINUTE BRIEFING    Liberty Protection Safeguards update  </vt:lpstr>
      <vt:lpstr>Background</vt:lpstr>
      <vt:lpstr>Update</vt:lpstr>
      <vt:lpstr>Changes </vt:lpstr>
      <vt:lpstr>More Changes</vt:lpstr>
      <vt:lpstr>Assessment</vt:lpstr>
      <vt:lpstr>Assessments</vt:lpstr>
      <vt:lpstr>For Further information </vt:lpstr>
    </vt:vector>
  </TitlesOfParts>
  <Company>Denbighshire County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TRIAWD GWENWYNIG – BRIFFIAD 7 MUNUD  TOXIC TRIO – 7 MINUTE BRIEFING</dc:title>
  <dc:creator>Pauline Bird</dc:creator>
  <cp:lastModifiedBy>David Lewis</cp:lastModifiedBy>
  <cp:revision>119</cp:revision>
  <dcterms:created xsi:type="dcterms:W3CDTF">2017-10-11T14:35:31Z</dcterms:created>
  <dcterms:modified xsi:type="dcterms:W3CDTF">2020-10-12T06:57:05Z</dcterms:modified>
</cp:coreProperties>
</file>