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256" r:id="rId2"/>
    <p:sldId id="265" r:id="rId3"/>
    <p:sldId id="266" r:id="rId4"/>
    <p:sldId id="257" r:id="rId5"/>
    <p:sldId id="264" r:id="rId6"/>
    <p:sldId id="259"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039" autoAdjust="0"/>
    <p:restoredTop sz="94660"/>
  </p:normalViewPr>
  <p:slideViewPr>
    <p:cSldViewPr snapToGrid="0">
      <p:cViewPr varScale="1">
        <p:scale>
          <a:sx n="71" d="100"/>
          <a:sy n="71"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438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444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1199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7491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5749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95193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4248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91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8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297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553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355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1297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51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888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086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2/28/2019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838208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3026" y="2596769"/>
            <a:ext cx="8895695" cy="3065484"/>
          </a:xfrm>
        </p:spPr>
        <p:txBody>
          <a:bodyPr>
            <a:normAutofit fontScale="90000"/>
          </a:bodyPr>
          <a:lstStyle/>
          <a:p>
            <a:pPr algn="ctr"/>
            <a:r>
              <a:rPr lang="en-GB" dirty="0" smtClean="0"/>
              <a:t/>
            </a:r>
            <a:br>
              <a:rPr lang="en-GB" dirty="0" smtClean="0"/>
            </a:br>
            <a:r>
              <a:rPr lang="en-GB" dirty="0" smtClean="0"/>
              <a:t/>
            </a:r>
            <a:br>
              <a:rPr lang="en-GB" dirty="0" smtClean="0"/>
            </a:br>
            <a:r>
              <a:rPr lang="en-GB" dirty="0" smtClean="0"/>
              <a:t/>
            </a:r>
            <a:br>
              <a:rPr lang="en-GB" dirty="0" smtClean="0"/>
            </a:br>
            <a:r>
              <a:rPr lang="en-GB" dirty="0"/>
              <a:t/>
            </a:r>
            <a:br>
              <a:rPr lang="en-GB" dirty="0"/>
            </a:br>
            <a:r>
              <a:rPr lang="en-GB" b="1" dirty="0" smtClean="0"/>
              <a:t>BRIFF 7 MUNUD </a:t>
            </a:r>
            <a:r>
              <a:rPr lang="en-GB" sz="4000" b="1" dirty="0" smtClean="0"/>
              <a:t/>
            </a:r>
            <a:br>
              <a:rPr lang="en-GB" sz="4000" b="1" dirty="0" smtClean="0"/>
            </a:br>
            <a:r>
              <a:rPr lang="en-GB" sz="4000" b="1" dirty="0" err="1" smtClean="0"/>
              <a:t>Priodas</a:t>
            </a:r>
            <a:r>
              <a:rPr lang="en-GB" sz="4000" b="1" dirty="0" smtClean="0"/>
              <a:t> </a:t>
            </a:r>
            <a:r>
              <a:rPr lang="en-GB" sz="4000" b="1" dirty="0" err="1" smtClean="0"/>
              <a:t>Ffug</a:t>
            </a:r>
            <a:r>
              <a:rPr lang="en-GB" sz="4000" b="1" dirty="0" smtClean="0"/>
              <a:t/>
            </a:r>
            <a:br>
              <a:rPr lang="en-GB" sz="4000" b="1" dirty="0" smtClean="0"/>
            </a:br>
            <a:r>
              <a:rPr lang="en-GB" sz="4000" b="1" dirty="0"/>
              <a:t/>
            </a:r>
            <a:br>
              <a:rPr lang="en-GB" sz="4000" b="1" dirty="0"/>
            </a:br>
            <a:r>
              <a:rPr lang="en-GB" sz="4400" b="1" dirty="0" smtClean="0"/>
              <a:t>Sham Marriage</a:t>
            </a:r>
            <a:r>
              <a:rPr lang="en-GB" sz="3600" b="1" dirty="0"/>
              <a:t/>
            </a:r>
            <a:br>
              <a:rPr lang="en-GB" sz="3600" b="1" dirty="0"/>
            </a:br>
            <a:r>
              <a:rPr lang="en-GB" b="1" dirty="0" smtClean="0"/>
              <a:t>7 MINUTE BRIEFING</a:t>
            </a:r>
            <a:endParaRPr lang="en-GB" b="1" dirty="0"/>
          </a:p>
        </p:txBody>
      </p:sp>
      <p:pic>
        <p:nvPicPr>
          <p:cNvPr id="4" name="Picture 3"/>
          <p:cNvPicPr>
            <a:picLocks noChangeAspect="1"/>
          </p:cNvPicPr>
          <p:nvPr/>
        </p:nvPicPr>
        <p:blipFill>
          <a:blip r:embed="rId2"/>
          <a:stretch>
            <a:fillRect/>
          </a:stretch>
        </p:blipFill>
        <p:spPr>
          <a:xfrm>
            <a:off x="3988676" y="677917"/>
            <a:ext cx="4352921" cy="957155"/>
          </a:xfrm>
          <a:prstGeom prst="rect">
            <a:avLst/>
          </a:prstGeom>
        </p:spPr>
      </p:pic>
    </p:spTree>
    <p:extLst>
      <p:ext uri="{BB962C8B-B14F-4D97-AF65-F5344CB8AC3E}">
        <p14:creationId xmlns:p14="http://schemas.microsoft.com/office/powerpoint/2010/main" val="183115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1. BETH YDY</a:t>
            </a:r>
            <a:r>
              <a:rPr lang="en-GB" sz="3200" dirty="0"/>
              <a:t>W</a:t>
            </a:r>
            <a:r>
              <a:rPr lang="en-GB" sz="3200" dirty="0" smtClean="0"/>
              <a:t>?				1. WHAT IS IT?</a:t>
            </a:r>
            <a:endParaRPr lang="en-GB" sz="3200" dirty="0"/>
          </a:p>
        </p:txBody>
      </p:sp>
      <p:sp>
        <p:nvSpPr>
          <p:cNvPr id="4" name="Content Placeholder 3"/>
          <p:cNvSpPr>
            <a:spLocks noGrp="1"/>
          </p:cNvSpPr>
          <p:nvPr>
            <p:ph sz="half" idx="2"/>
          </p:nvPr>
        </p:nvSpPr>
        <p:spPr/>
        <p:txBody>
          <a:bodyPr>
            <a:normAutofit fontScale="85000" lnSpcReduction="20000"/>
          </a:bodyPr>
          <a:lstStyle/>
          <a:p>
            <a:pPr marL="0" indent="0">
              <a:buNone/>
            </a:pPr>
            <a:r>
              <a:rPr lang="en-GB" sz="2400" dirty="0" smtClean="0"/>
              <a:t>A sham </a:t>
            </a:r>
            <a:r>
              <a:rPr lang="en-GB" sz="2400" dirty="0"/>
              <a:t>marriage or civil </a:t>
            </a:r>
            <a:r>
              <a:rPr lang="en-GB" sz="2400" dirty="0" smtClean="0"/>
              <a:t>partnership </a:t>
            </a:r>
            <a:r>
              <a:rPr lang="en-GB" sz="2400" dirty="0"/>
              <a:t>is one where the relationship is not genuine but one party hopes to gain a benefit or immigration advantage from it. </a:t>
            </a:r>
          </a:p>
          <a:p>
            <a:pPr marL="0" indent="0">
              <a:buNone/>
            </a:pPr>
            <a:r>
              <a:rPr lang="en-GB" sz="2400" dirty="0" smtClean="0"/>
              <a:t>The </a:t>
            </a:r>
            <a:r>
              <a:rPr lang="en-GB" sz="2400" dirty="0"/>
              <a:t>key factor in a marriage of convenience is the </a:t>
            </a:r>
            <a:r>
              <a:rPr lang="en-GB" sz="2400" dirty="0" smtClean="0"/>
              <a:t>absence </a:t>
            </a:r>
            <a:r>
              <a:rPr lang="en-GB" sz="2400" dirty="0"/>
              <a:t>of intention of the married couple to be </a:t>
            </a:r>
            <a:r>
              <a:rPr lang="en-GB" sz="2400" dirty="0" smtClean="0"/>
              <a:t>involved </a:t>
            </a:r>
            <a:r>
              <a:rPr lang="en-GB" sz="2400" dirty="0"/>
              <a:t>in a genuine and subsisting marriage </a:t>
            </a:r>
            <a:r>
              <a:rPr lang="en-GB" sz="2400" dirty="0" smtClean="0"/>
              <a:t>or </a:t>
            </a:r>
            <a:r>
              <a:rPr lang="en-GB" sz="2400" dirty="0"/>
              <a:t>relationship akin to marriage and </a:t>
            </a:r>
            <a:r>
              <a:rPr lang="en-GB" sz="2400" dirty="0" smtClean="0"/>
              <a:t>the creation </a:t>
            </a:r>
            <a:r>
              <a:rPr lang="en-GB" sz="2400" dirty="0"/>
              <a:t>of a family unit. </a:t>
            </a:r>
          </a:p>
        </p:txBody>
      </p:sp>
      <p:sp>
        <p:nvSpPr>
          <p:cNvPr id="5" name="Content Placeholder 3"/>
          <p:cNvSpPr>
            <a:spLocks noGrp="1"/>
          </p:cNvSpPr>
          <p:nvPr>
            <p:ph sz="half" idx="1"/>
          </p:nvPr>
        </p:nvSpPr>
        <p:spPr/>
        <p:txBody>
          <a:bodyPr>
            <a:normAutofit fontScale="85000" lnSpcReduction="20000"/>
          </a:bodyPr>
          <a:lstStyle/>
          <a:p>
            <a:pPr marL="0" indent="0">
              <a:buNone/>
            </a:pPr>
            <a:r>
              <a:rPr lang="cy-GB" sz="2400" dirty="0" smtClean="0"/>
              <a:t>Priodas neu bartneriaeth sifil ffug yw un pan nad yw’r berthynas yn un go iawn ond mae un o’r rhai sydd ynghlwm yn gobeithio elwa neu gael mantais i fewnfudo ohoni.</a:t>
            </a:r>
            <a:endParaRPr lang="cy-GB" sz="2400" dirty="0"/>
          </a:p>
          <a:p>
            <a:pPr marL="0" indent="0">
              <a:buNone/>
            </a:pPr>
            <a:r>
              <a:rPr lang="cy-GB" sz="2400" dirty="0" smtClean="0"/>
              <a:t>Y prif ffactor mewn priodas fantais yw diffyg bwriad y pâr priod i fod mewn priodas neu berthynas wirioneddol a pharhaus fel priodas go iawn a chreu uned deuluol.</a:t>
            </a:r>
          </a:p>
        </p:txBody>
      </p:sp>
    </p:spTree>
    <p:extLst>
      <p:ext uri="{BB962C8B-B14F-4D97-AF65-F5344CB8AC3E}">
        <p14:creationId xmlns:p14="http://schemas.microsoft.com/office/powerpoint/2010/main" val="2504857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2</a:t>
            </a:r>
            <a:r>
              <a:rPr lang="en-GB" sz="3200" dirty="0" smtClean="0"/>
              <a:t>. BETH YDY</a:t>
            </a:r>
            <a:r>
              <a:rPr lang="en-GB" sz="3200" dirty="0"/>
              <a:t>W</a:t>
            </a:r>
            <a:r>
              <a:rPr lang="en-GB" sz="3200" dirty="0" smtClean="0"/>
              <a:t>?				2. WHAT IS IT?</a:t>
            </a:r>
            <a:endParaRPr lang="en-GB" sz="3200" dirty="0"/>
          </a:p>
        </p:txBody>
      </p:sp>
      <p:sp>
        <p:nvSpPr>
          <p:cNvPr id="4" name="Content Placeholder 3"/>
          <p:cNvSpPr>
            <a:spLocks noGrp="1"/>
          </p:cNvSpPr>
          <p:nvPr>
            <p:ph sz="half" idx="2"/>
          </p:nvPr>
        </p:nvSpPr>
        <p:spPr/>
        <p:txBody>
          <a:bodyPr>
            <a:normAutofit fontScale="85000" lnSpcReduction="10000"/>
          </a:bodyPr>
          <a:lstStyle/>
          <a:p>
            <a:pPr marL="0" indent="0">
              <a:buNone/>
            </a:pPr>
            <a:r>
              <a:rPr lang="en-GB" dirty="0" smtClean="0"/>
              <a:t>Under </a:t>
            </a:r>
            <a:r>
              <a:rPr lang="en-GB" dirty="0"/>
              <a:t>sections 24 and 24A of the Immigration and Asylum Act 1999, as amended by section 55 of the Immigration Act 2014, a sham marriage or civil partnership is one in </a:t>
            </a:r>
            <a:r>
              <a:rPr lang="en-GB" dirty="0" smtClean="0"/>
              <a:t>which: </a:t>
            </a:r>
            <a:endParaRPr lang="en-GB" dirty="0"/>
          </a:p>
          <a:p>
            <a:r>
              <a:rPr lang="en-GB" dirty="0"/>
              <a:t>one or both of the parties is not a British citizen or an EEA or Swiss national </a:t>
            </a:r>
          </a:p>
          <a:p>
            <a:r>
              <a:rPr lang="en-GB" dirty="0" smtClean="0"/>
              <a:t>there </a:t>
            </a:r>
            <a:r>
              <a:rPr lang="en-GB" dirty="0"/>
              <a:t>is no genuine relationship between the parties </a:t>
            </a:r>
          </a:p>
          <a:p>
            <a:r>
              <a:rPr lang="en-GB" dirty="0" smtClean="0"/>
              <a:t>either </a:t>
            </a:r>
            <a:r>
              <a:rPr lang="en-GB" dirty="0"/>
              <a:t>or both of the parties enter into the marriage or civil partnership for the purpose of circumventing (avoiding) UK immigration controls, including under the Immigration Rules or the Immigration (EEA) Regulations 2006 </a:t>
            </a:r>
          </a:p>
          <a:p>
            <a:pPr marL="0" indent="0">
              <a:buNone/>
            </a:pPr>
            <a:endParaRPr lang="en-GB" dirty="0"/>
          </a:p>
        </p:txBody>
      </p:sp>
      <p:sp>
        <p:nvSpPr>
          <p:cNvPr id="5" name="Content Placeholder 3"/>
          <p:cNvSpPr>
            <a:spLocks noGrp="1"/>
          </p:cNvSpPr>
          <p:nvPr>
            <p:ph sz="half" idx="1"/>
          </p:nvPr>
        </p:nvSpPr>
        <p:spPr/>
        <p:txBody>
          <a:bodyPr>
            <a:normAutofit fontScale="85000" lnSpcReduction="10000"/>
          </a:bodyPr>
          <a:lstStyle/>
          <a:p>
            <a:pPr marL="0" indent="0">
              <a:buNone/>
            </a:pPr>
            <a:r>
              <a:rPr lang="cy-GB" dirty="0" smtClean="0"/>
              <a:t>Dan adrannau 24 a 24A Deddf Mewnfudo a Lloches 1999, fel mae wedi’i diwygio gan adran 55 Ddeddf Mewnfudo 2014, priodas neu bartneriaeth sifil ffug yw un pan: </a:t>
            </a:r>
          </a:p>
          <a:p>
            <a:r>
              <a:rPr lang="cy-GB" dirty="0" smtClean="0"/>
              <a:t>nad yw un neu’r ddau sydd ynghlwm yn ddinasyddion o Brydain nac o Ardal Economaidd Ewrop na’r Swistir</a:t>
            </a:r>
          </a:p>
          <a:p>
            <a:r>
              <a:rPr lang="cy-GB" dirty="0" smtClean="0"/>
              <a:t>nad oes unrhyw berthynas wirioneddol rhwng y ddau</a:t>
            </a:r>
          </a:p>
          <a:p>
            <a:r>
              <a:rPr lang="cy-GB" dirty="0" smtClean="0"/>
              <a:t>mae un neu’r ddau yn priodi neu’n uno mewn partneriaeth sifil er mwyn osgoi rheolaethau mewnfudo’r DU, gan gynnwys o dan y Rheolau Mewnfudo neu Reoliadau Mewnfudo (AEE) 2006</a:t>
            </a:r>
            <a:endParaRPr lang="cy-GB" dirty="0"/>
          </a:p>
        </p:txBody>
      </p:sp>
    </p:spTree>
    <p:extLst>
      <p:ext uri="{BB962C8B-B14F-4D97-AF65-F5344CB8AC3E}">
        <p14:creationId xmlns:p14="http://schemas.microsoft.com/office/powerpoint/2010/main" val="4277910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3. BETH YDY</a:t>
            </a:r>
            <a:r>
              <a:rPr lang="en-GB" sz="3200" dirty="0"/>
              <a:t>W</a:t>
            </a:r>
            <a:r>
              <a:rPr lang="en-GB" sz="3200" dirty="0" smtClean="0"/>
              <a:t>?				</a:t>
            </a:r>
            <a:r>
              <a:rPr lang="en-GB" sz="3200" dirty="0"/>
              <a:t>3</a:t>
            </a:r>
            <a:r>
              <a:rPr lang="en-GB" sz="3200" dirty="0" smtClean="0"/>
              <a:t>. WHAT IS IT?</a:t>
            </a:r>
            <a:endParaRPr lang="en-GB" sz="3200" dirty="0"/>
          </a:p>
        </p:txBody>
      </p:sp>
      <p:sp>
        <p:nvSpPr>
          <p:cNvPr id="4" name="Content Placeholder 3"/>
          <p:cNvSpPr>
            <a:spLocks noGrp="1"/>
          </p:cNvSpPr>
          <p:nvPr>
            <p:ph sz="half" idx="2"/>
          </p:nvPr>
        </p:nvSpPr>
        <p:spPr>
          <a:xfrm>
            <a:off x="7190747" y="2133600"/>
            <a:ext cx="4313864" cy="3777622"/>
          </a:xfrm>
        </p:spPr>
        <p:txBody>
          <a:bodyPr>
            <a:normAutofit fontScale="92500" lnSpcReduction="20000"/>
          </a:bodyPr>
          <a:lstStyle/>
          <a:p>
            <a:pPr marL="0" indent="0">
              <a:buNone/>
            </a:pPr>
            <a:r>
              <a:rPr lang="en-GB" dirty="0" smtClean="0"/>
              <a:t>The </a:t>
            </a:r>
            <a:r>
              <a:rPr lang="en-GB" dirty="0"/>
              <a:t>risks to individuals entering into sham marriage include: </a:t>
            </a:r>
          </a:p>
          <a:p>
            <a:r>
              <a:rPr lang="en-GB" dirty="0" smtClean="0"/>
              <a:t>Arrest </a:t>
            </a:r>
            <a:r>
              <a:rPr lang="en-GB" dirty="0"/>
              <a:t>and prosecution </a:t>
            </a:r>
          </a:p>
          <a:p>
            <a:r>
              <a:rPr lang="en-GB" dirty="0" smtClean="0"/>
              <a:t>Association </a:t>
            </a:r>
            <a:r>
              <a:rPr lang="en-GB" dirty="0"/>
              <a:t>with organised crime </a:t>
            </a:r>
          </a:p>
          <a:p>
            <a:r>
              <a:rPr lang="en-GB" dirty="0" smtClean="0"/>
              <a:t>Domestic </a:t>
            </a:r>
            <a:r>
              <a:rPr lang="en-GB" dirty="0"/>
              <a:t>Abuse </a:t>
            </a:r>
          </a:p>
          <a:p>
            <a:r>
              <a:rPr lang="en-GB" dirty="0" smtClean="0"/>
              <a:t> </a:t>
            </a:r>
            <a:r>
              <a:rPr lang="en-GB" dirty="0"/>
              <a:t>Financial Abuse/theft </a:t>
            </a:r>
          </a:p>
          <a:p>
            <a:r>
              <a:rPr lang="en-GB" dirty="0" smtClean="0"/>
              <a:t>Blackmail </a:t>
            </a:r>
            <a:endParaRPr lang="en-GB" dirty="0"/>
          </a:p>
          <a:p>
            <a:r>
              <a:rPr lang="en-GB" dirty="0" smtClean="0"/>
              <a:t>Exploitation </a:t>
            </a:r>
            <a:endParaRPr lang="en-GB" dirty="0"/>
          </a:p>
          <a:p>
            <a:r>
              <a:rPr lang="en-GB" dirty="0" smtClean="0"/>
              <a:t>Sexual </a:t>
            </a:r>
            <a:r>
              <a:rPr lang="en-GB" dirty="0"/>
              <a:t>Abuse </a:t>
            </a:r>
          </a:p>
          <a:p>
            <a:r>
              <a:rPr lang="en-GB" dirty="0" smtClean="0"/>
              <a:t>Unwanted/forced </a:t>
            </a:r>
            <a:r>
              <a:rPr lang="en-GB" dirty="0"/>
              <a:t>pregnancy </a:t>
            </a:r>
          </a:p>
          <a:p>
            <a:r>
              <a:rPr lang="en-GB" dirty="0" smtClean="0"/>
              <a:t>Manipulation </a:t>
            </a:r>
            <a:endParaRPr lang="en-GB" dirty="0"/>
          </a:p>
          <a:p>
            <a:pPr eaLnBrk="0" hangingPunct="0"/>
            <a:endParaRPr lang="en-GB" dirty="0"/>
          </a:p>
        </p:txBody>
      </p:sp>
      <p:sp>
        <p:nvSpPr>
          <p:cNvPr id="5" name="Content Placeholder 3"/>
          <p:cNvSpPr>
            <a:spLocks noGrp="1"/>
          </p:cNvSpPr>
          <p:nvPr>
            <p:ph sz="half" idx="1"/>
          </p:nvPr>
        </p:nvSpPr>
        <p:spPr>
          <a:xfrm>
            <a:off x="2529016" y="2133600"/>
            <a:ext cx="4374060" cy="3777622"/>
          </a:xfrm>
        </p:spPr>
        <p:txBody>
          <a:bodyPr>
            <a:normAutofit fontScale="92500" lnSpcReduction="20000"/>
          </a:bodyPr>
          <a:lstStyle/>
          <a:p>
            <a:pPr marL="0" indent="0">
              <a:buNone/>
            </a:pPr>
            <a:r>
              <a:rPr lang="cy-GB" dirty="0" smtClean="0"/>
              <a:t>Mae’r risgiau i rai sy’n uno mewn priodas ffug yn cynnwys: </a:t>
            </a:r>
          </a:p>
          <a:p>
            <a:r>
              <a:rPr lang="cy-GB" dirty="0" smtClean="0"/>
              <a:t>Cael eu harestio a’u herlyn </a:t>
            </a:r>
          </a:p>
          <a:p>
            <a:r>
              <a:rPr lang="cy-GB" dirty="0" smtClean="0"/>
              <a:t>Bod yn gysylltiedig â throseddu trefnedig </a:t>
            </a:r>
          </a:p>
          <a:p>
            <a:r>
              <a:rPr lang="cy-GB" dirty="0" smtClean="0"/>
              <a:t>Cam-drin domestig</a:t>
            </a:r>
          </a:p>
          <a:p>
            <a:r>
              <a:rPr lang="cy-GB" dirty="0" smtClean="0"/>
              <a:t>Camdriniaeth ariannol/dwyn </a:t>
            </a:r>
          </a:p>
          <a:p>
            <a:r>
              <a:rPr lang="cy-GB" dirty="0" smtClean="0"/>
              <a:t>Blacmel </a:t>
            </a:r>
          </a:p>
          <a:p>
            <a:r>
              <a:rPr lang="cy-GB" dirty="0" smtClean="0"/>
              <a:t>Camfanteisio</a:t>
            </a:r>
          </a:p>
          <a:p>
            <a:r>
              <a:rPr lang="cy-GB" dirty="0" smtClean="0"/>
              <a:t>Cam-drin rhywiol</a:t>
            </a:r>
          </a:p>
          <a:p>
            <a:r>
              <a:rPr lang="cy-GB" dirty="0" smtClean="0"/>
              <a:t>Beichiogrwydd dieisiau/wedi’i orfodi</a:t>
            </a:r>
          </a:p>
          <a:p>
            <a:r>
              <a:rPr lang="cy-GB" dirty="0" smtClean="0"/>
              <a:t>Twyll</a:t>
            </a:r>
          </a:p>
          <a:p>
            <a:pPr eaLnBrk="0" hangingPunct="0"/>
            <a:endParaRPr lang="en-GB" dirty="0"/>
          </a:p>
        </p:txBody>
      </p:sp>
    </p:spTree>
    <p:extLst>
      <p:ext uri="{BB962C8B-B14F-4D97-AF65-F5344CB8AC3E}">
        <p14:creationId xmlns:p14="http://schemas.microsoft.com/office/powerpoint/2010/main" val="1932234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4216" y="559716"/>
            <a:ext cx="9276683" cy="1280890"/>
          </a:xfrm>
        </p:spPr>
        <p:txBody>
          <a:bodyPr/>
          <a:lstStyle/>
          <a:p>
            <a:r>
              <a:rPr lang="en-GB" dirty="0" smtClean="0"/>
              <a:t>4</a:t>
            </a:r>
            <a:r>
              <a:rPr lang="en-GB" dirty="0"/>
              <a:t>. </a:t>
            </a:r>
            <a:r>
              <a:rPr lang="en-GB" dirty="0" err="1" smtClean="0"/>
              <a:t>Materion</a:t>
            </a:r>
            <a:r>
              <a:rPr lang="en-GB" dirty="0" smtClean="0"/>
              <a:t> </a:t>
            </a:r>
            <a:r>
              <a:rPr lang="en-GB" dirty="0" err="1" smtClean="0"/>
              <a:t>Allweddol</a:t>
            </a:r>
            <a:r>
              <a:rPr lang="en-GB" dirty="0" smtClean="0"/>
              <a:t>	 4. Key Issues </a:t>
            </a:r>
            <a:endParaRPr lang="en-GB" dirty="0"/>
          </a:p>
        </p:txBody>
      </p:sp>
      <p:sp>
        <p:nvSpPr>
          <p:cNvPr id="4" name="Content Placeholder 3"/>
          <p:cNvSpPr>
            <a:spLocks noGrp="1"/>
          </p:cNvSpPr>
          <p:nvPr>
            <p:ph sz="half" idx="2"/>
          </p:nvPr>
        </p:nvSpPr>
        <p:spPr>
          <a:xfrm>
            <a:off x="7187035" y="2133600"/>
            <a:ext cx="4313864" cy="3777622"/>
          </a:xfrm>
        </p:spPr>
        <p:txBody>
          <a:bodyPr>
            <a:normAutofit/>
          </a:bodyPr>
          <a:lstStyle/>
          <a:p>
            <a:pPr marL="0" indent="0">
              <a:buNone/>
            </a:pPr>
            <a:endParaRPr lang="en-GB" dirty="0"/>
          </a:p>
          <a:p>
            <a:r>
              <a:rPr lang="en-GB" sz="2000" dirty="0"/>
              <a:t> </a:t>
            </a:r>
            <a:r>
              <a:rPr lang="en-GB" dirty="0"/>
              <a:t>Many of those involved in a sham marriage or civil partnership admit to using an individual facilitator or an organised crime group to co-ordinate it. The level of profit for criminals can be very high, with non-EEA nationals reported to pay up to £20,000 to facilitators. </a:t>
            </a:r>
          </a:p>
          <a:p>
            <a:pPr eaLnBrk="0" hangingPunct="0"/>
            <a:endParaRPr lang="en-GB" dirty="0"/>
          </a:p>
        </p:txBody>
      </p:sp>
      <p:sp>
        <p:nvSpPr>
          <p:cNvPr id="5" name="Content Placeholder 3"/>
          <p:cNvSpPr>
            <a:spLocks noGrp="1"/>
          </p:cNvSpPr>
          <p:nvPr>
            <p:ph sz="half" idx="1"/>
          </p:nvPr>
        </p:nvSpPr>
        <p:spPr/>
        <p:txBody>
          <a:bodyPr>
            <a:normAutofit/>
          </a:bodyPr>
          <a:lstStyle/>
          <a:p>
            <a:pPr marL="0" indent="0">
              <a:buNone/>
            </a:pPr>
            <a:endParaRPr lang="cy-GB" dirty="0" smtClean="0"/>
          </a:p>
          <a:p>
            <a:r>
              <a:rPr lang="cy-GB" dirty="0" smtClean="0"/>
              <a:t>Mae nifer o’r rhai sy’n rhan o briodas neu bartneriaeth sifil ffug yn cyfaddef iddynt ddefnyddio hwylusydd unigol neu grŵp troseddu trefnedig i’w chydlynu. Gall lefel yr elw i droseddwyr fod yn uchel iawn, ac mae sôn bod dinasyddion o wledydd y tu allan i AEE wedi talu hyd at £20,000 am hwyluswyr.</a:t>
            </a:r>
            <a:endParaRPr lang="en-GB" dirty="0"/>
          </a:p>
        </p:txBody>
      </p:sp>
    </p:spTree>
    <p:extLst>
      <p:ext uri="{BB962C8B-B14F-4D97-AF65-F5344CB8AC3E}">
        <p14:creationId xmlns:p14="http://schemas.microsoft.com/office/powerpoint/2010/main" val="51256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24110"/>
            <a:ext cx="9187629" cy="1280890"/>
          </a:xfrm>
        </p:spPr>
        <p:txBody>
          <a:bodyPr>
            <a:normAutofit fontScale="90000"/>
          </a:bodyPr>
          <a:lstStyle/>
          <a:p>
            <a:r>
              <a:rPr lang="nn-NO" dirty="0"/>
              <a:t>5</a:t>
            </a:r>
            <a:r>
              <a:rPr lang="nn-NO" dirty="0" smtClean="0"/>
              <a:t>. </a:t>
            </a:r>
            <a:r>
              <a:rPr lang="en-GB" dirty="0"/>
              <a:t>BETH YDYW? </a:t>
            </a:r>
            <a:r>
              <a:rPr lang="nn-NO" dirty="0" smtClean="0"/>
              <a:t>			 	5</a:t>
            </a:r>
            <a:r>
              <a:rPr lang="nn-NO" sz="3100" dirty="0" smtClean="0"/>
              <a:t>. WHAT IT IS? </a:t>
            </a:r>
            <a:r>
              <a:rPr lang="nn-NO" dirty="0" smtClean="0"/>
              <a:t/>
            </a:r>
            <a:br>
              <a:rPr lang="nn-NO" dirty="0" smtClean="0"/>
            </a:br>
            <a:r>
              <a:rPr lang="nn-NO" dirty="0" smtClean="0"/>
              <a:t>    </a:t>
            </a:r>
            <a:r>
              <a:rPr lang="nn-NO" dirty="0"/>
              <a:t/>
            </a:r>
            <a:br>
              <a:rPr lang="nn-NO" dirty="0"/>
            </a:br>
            <a:endParaRPr lang="nn-NO" dirty="0"/>
          </a:p>
        </p:txBody>
      </p:sp>
      <p:sp>
        <p:nvSpPr>
          <p:cNvPr id="4" name="Content Placeholder 3"/>
          <p:cNvSpPr>
            <a:spLocks noGrp="1"/>
          </p:cNvSpPr>
          <p:nvPr>
            <p:ph sz="half" idx="2"/>
          </p:nvPr>
        </p:nvSpPr>
        <p:spPr>
          <a:xfrm>
            <a:off x="7074838" y="2133600"/>
            <a:ext cx="4313864" cy="3777622"/>
          </a:xfrm>
        </p:spPr>
        <p:txBody>
          <a:bodyPr>
            <a:normAutofit fontScale="85000" lnSpcReduction="10000"/>
          </a:bodyPr>
          <a:lstStyle/>
          <a:p>
            <a:pPr marL="0" indent="0">
              <a:buNone/>
            </a:pPr>
            <a:r>
              <a:rPr lang="en-GB" dirty="0" smtClean="0"/>
              <a:t> </a:t>
            </a:r>
            <a:r>
              <a:rPr lang="en-GB" dirty="0"/>
              <a:t>In March 2015 a referral and investigation </a:t>
            </a:r>
            <a:r>
              <a:rPr lang="en-GB" dirty="0" smtClean="0"/>
              <a:t>scheme </a:t>
            </a:r>
            <a:r>
              <a:rPr lang="en-GB" dirty="0"/>
              <a:t>to tackle sham marriages and civil </a:t>
            </a:r>
            <a:r>
              <a:rPr lang="en-GB" dirty="0" smtClean="0"/>
              <a:t>partnerships </a:t>
            </a:r>
            <a:r>
              <a:rPr lang="en-GB" dirty="0"/>
              <a:t>was introduced across the UK. </a:t>
            </a:r>
            <a:endParaRPr lang="en-GB" dirty="0" smtClean="0"/>
          </a:p>
          <a:p>
            <a:pPr marL="0" indent="0">
              <a:buNone/>
            </a:pPr>
            <a:r>
              <a:rPr lang="en-GB" dirty="0" smtClean="0"/>
              <a:t>The </a:t>
            </a:r>
            <a:r>
              <a:rPr lang="en-GB" dirty="0"/>
              <a:t>scheme, as provided for by part 4 of the Immigration Act 2014, requires all proposed marriages and civil partnerships in the UK </a:t>
            </a:r>
            <a:r>
              <a:rPr lang="en-GB" dirty="0" smtClean="0"/>
              <a:t>involving a </a:t>
            </a:r>
            <a:r>
              <a:rPr lang="en-GB" dirty="0"/>
              <a:t>non-EEA national who could benefit in immigration terms to be referred to the Home Office and to be investigated under a notice period of up to 70 days. This provides the ability to identify and investigate suspected sham marriages and to seek to prevent the participants of a sham marriage or civil partnership obtaining any benefit / immigration advantage </a:t>
            </a:r>
          </a:p>
          <a:p>
            <a:pPr marL="0" indent="0">
              <a:buNone/>
            </a:pPr>
            <a:endParaRPr lang="en-GB" dirty="0"/>
          </a:p>
        </p:txBody>
      </p:sp>
      <p:sp>
        <p:nvSpPr>
          <p:cNvPr id="5" name="Content Placeholder 3"/>
          <p:cNvSpPr>
            <a:spLocks noGrp="1"/>
          </p:cNvSpPr>
          <p:nvPr>
            <p:ph sz="half" idx="1"/>
          </p:nvPr>
        </p:nvSpPr>
        <p:spPr/>
        <p:txBody>
          <a:bodyPr>
            <a:normAutofit fontScale="85000" lnSpcReduction="10000"/>
          </a:bodyPr>
          <a:lstStyle/>
          <a:p>
            <a:pPr marL="0" indent="0">
              <a:buNone/>
            </a:pPr>
            <a:r>
              <a:rPr lang="cy-GB" dirty="0" smtClean="0"/>
              <a:t>Ym mis Mawrth 2015, cyflwynwyd cynllun atgyfeirio ac ymchwilio i fynd i’r afael â phriodasau a phartneriaethau sifil ffug ar draws y DU. </a:t>
            </a:r>
          </a:p>
          <a:p>
            <a:pPr marL="0" indent="0">
              <a:buNone/>
            </a:pPr>
            <a:r>
              <a:rPr lang="cy-GB" dirty="0" smtClean="0"/>
              <a:t>Mae’r cynllun, fel mae Rhan 4 Deddf Mewnfudo 2014 yn darparu ar ei gyfer, yn ei gwneud yn ofynnol i’r holl briodasau a phartneriaethau sifil sydd i ddigwydd yn y DU, sy’n cynnwys dinesydd o wlad y tu allan i AEE a allai elwa o delerau mewnfudo, gael ei hatgyfeirio at y Swyddfa Gartref i gynnal ymchwiliad iddi gyda chyfnod hysbysu o hyd at 70 diwrnod. Mae hyn yn galluogi ymchwilio a dod o hyd i briodasau ffug a cheisio atal rhai sy’n rhan o briodas neu bartneriaeth sifil ffug rhag elwa o gwbl na chael unrhyw fantais o ran mewnfudo.</a:t>
            </a:r>
            <a:endParaRPr lang="en-GB" dirty="0"/>
          </a:p>
        </p:txBody>
      </p:sp>
    </p:spTree>
    <p:extLst>
      <p:ext uri="{BB962C8B-B14F-4D97-AF65-F5344CB8AC3E}">
        <p14:creationId xmlns:p14="http://schemas.microsoft.com/office/powerpoint/2010/main" val="14948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100" y="624110"/>
            <a:ext cx="9307511" cy="1280890"/>
          </a:xfrm>
        </p:spPr>
        <p:txBody>
          <a:bodyPr>
            <a:normAutofit fontScale="90000"/>
          </a:bodyPr>
          <a:lstStyle/>
          <a:p>
            <a:r>
              <a:rPr lang="en-GB" dirty="0"/>
              <a:t>6</a:t>
            </a:r>
            <a:r>
              <a:rPr lang="en-GB" dirty="0" smtClean="0"/>
              <a:t>. 	</a:t>
            </a:r>
            <a:r>
              <a:rPr lang="en-GB" dirty="0" err="1" smtClean="0"/>
              <a:t>Materion</a:t>
            </a:r>
            <a:r>
              <a:rPr lang="en-GB" dirty="0" smtClean="0"/>
              <a:t> </a:t>
            </a:r>
            <a:r>
              <a:rPr lang="en-GB" dirty="0" err="1" smtClean="0"/>
              <a:t>Allweddol</a:t>
            </a:r>
            <a:r>
              <a:rPr lang="en-GB" dirty="0" smtClean="0"/>
              <a:t>		6. Key Issues</a:t>
            </a:r>
            <a:r>
              <a:rPr lang="en-GB" sz="3100" dirty="0"/>
              <a:t>				</a:t>
            </a:r>
            <a:r>
              <a:rPr lang="en-GB" sz="3100" dirty="0" smtClean="0"/>
              <a:t>	</a:t>
            </a:r>
            <a:r>
              <a:rPr lang="en-GB" dirty="0"/>
              <a:t/>
            </a:r>
            <a:br>
              <a:rPr lang="en-GB" dirty="0"/>
            </a:br>
            <a:r>
              <a:rPr lang="en-GB" dirty="0"/>
              <a:t/>
            </a:r>
            <a:br>
              <a:rPr lang="en-GB" dirty="0"/>
            </a:br>
            <a:endParaRPr lang="en-GB" dirty="0"/>
          </a:p>
        </p:txBody>
      </p:sp>
      <p:sp>
        <p:nvSpPr>
          <p:cNvPr id="4" name="Content Placeholder 3"/>
          <p:cNvSpPr>
            <a:spLocks noGrp="1"/>
          </p:cNvSpPr>
          <p:nvPr>
            <p:ph sz="half" idx="2"/>
          </p:nvPr>
        </p:nvSpPr>
        <p:spPr>
          <a:xfrm>
            <a:off x="7190747" y="2133600"/>
            <a:ext cx="4313864" cy="3777622"/>
          </a:xfrm>
        </p:spPr>
        <p:txBody>
          <a:bodyPr>
            <a:normAutofit fontScale="85000" lnSpcReduction="10000"/>
          </a:bodyPr>
          <a:lstStyle/>
          <a:p>
            <a:pPr lvl="0" eaLnBrk="0" hangingPunct="0"/>
            <a:r>
              <a:rPr lang="en-GB" dirty="0" smtClean="0"/>
              <a:t>Individuals who enter into a Sham Marriage often do so due to the following reasons: </a:t>
            </a:r>
            <a:endParaRPr lang="en-GB" dirty="0"/>
          </a:p>
          <a:p>
            <a:r>
              <a:rPr lang="en-GB" dirty="0"/>
              <a:t> With a visa or limited leave to remain, where it is unlikely that they will meet the requirements to extend their time in the UK; or </a:t>
            </a:r>
          </a:p>
          <a:p>
            <a:r>
              <a:rPr lang="en-GB" dirty="0" smtClean="0"/>
              <a:t>Who </a:t>
            </a:r>
            <a:r>
              <a:rPr lang="en-GB" dirty="0"/>
              <a:t>has overstayed their visa or limited leave to remain (or entered the UK illegally) and has no basis to stay in the UK; </a:t>
            </a:r>
            <a:r>
              <a:rPr lang="en-GB" dirty="0" smtClean="0"/>
              <a:t>or </a:t>
            </a:r>
            <a:endParaRPr lang="en-GB" dirty="0"/>
          </a:p>
          <a:p>
            <a:r>
              <a:rPr lang="en-GB" dirty="0" smtClean="0"/>
              <a:t>Who </a:t>
            </a:r>
            <a:r>
              <a:rPr lang="en-GB" dirty="0"/>
              <a:t>has been refused an extension to their current visa or limited leave to remain. </a:t>
            </a:r>
            <a:endParaRPr lang="en-GB" dirty="0" smtClean="0"/>
          </a:p>
          <a:p>
            <a:pPr eaLnBrk="0" hangingPunct="0"/>
            <a:endParaRPr lang="en-GB" dirty="0"/>
          </a:p>
          <a:p>
            <a:pPr marL="0" indent="0">
              <a:buNone/>
            </a:pPr>
            <a:endParaRPr lang="en-GB" dirty="0"/>
          </a:p>
        </p:txBody>
      </p:sp>
      <p:sp>
        <p:nvSpPr>
          <p:cNvPr id="5" name="Content Placeholder 3"/>
          <p:cNvSpPr>
            <a:spLocks noGrp="1"/>
          </p:cNvSpPr>
          <p:nvPr>
            <p:ph sz="half" idx="1"/>
          </p:nvPr>
        </p:nvSpPr>
        <p:spPr/>
        <p:txBody>
          <a:bodyPr>
            <a:normAutofit fontScale="85000" lnSpcReduction="10000"/>
          </a:bodyPr>
          <a:lstStyle/>
          <a:p>
            <a:pPr lvl="0" eaLnBrk="0" hangingPunct="0"/>
            <a:r>
              <a:rPr lang="cy-GB" dirty="0" smtClean="0"/>
              <a:t>Mae unigolion sy’n bod yn rhan o briodas ffug yn aml yn gwneud hynny am y rhesymau canlynol:</a:t>
            </a:r>
            <a:endParaRPr lang="cy-GB" dirty="0"/>
          </a:p>
          <a:p>
            <a:pPr lvl="0" eaLnBrk="0" hangingPunct="0"/>
            <a:r>
              <a:rPr lang="cy-GB" dirty="0" smtClean="0"/>
              <a:t>Mae ganddynt </a:t>
            </a:r>
            <a:r>
              <a:rPr lang="cy-GB" dirty="0" err="1"/>
              <a:t>f</a:t>
            </a:r>
            <a:r>
              <a:rPr lang="cy-GB" dirty="0" err="1" smtClean="0"/>
              <a:t>isa</a:t>
            </a:r>
            <a:r>
              <a:rPr lang="cy-GB" dirty="0" smtClean="0"/>
              <a:t> neu gyfnod cyfyngedig i aros yma, ac mae’n annhebygol y byddant yn bodloni’r gofynion i gael estyniad i aros yn y DU; neu</a:t>
            </a:r>
            <a:endParaRPr lang="cy-GB" dirty="0"/>
          </a:p>
          <a:p>
            <a:pPr lvl="0" eaLnBrk="0" hangingPunct="0"/>
            <a:r>
              <a:rPr lang="cy-GB" dirty="0" smtClean="0"/>
              <a:t>Maent wedi aros yn hirach na chyfnod eu </a:t>
            </a:r>
            <a:r>
              <a:rPr lang="cy-GB" dirty="0" err="1" smtClean="0"/>
              <a:t>fisa</a:t>
            </a:r>
            <a:r>
              <a:rPr lang="cy-GB" dirty="0" smtClean="0"/>
              <a:t> neu’r cyfnod cyfyngedig roedd ganddynt hawl bod yma (neu eu bod wedi dod i’r DU yn anghyfreithlon) ac nid oes unrhyw hawl ganddynt i aros yn y DU; neu</a:t>
            </a:r>
          </a:p>
          <a:p>
            <a:pPr lvl="0" eaLnBrk="0" hangingPunct="0"/>
            <a:r>
              <a:rPr lang="cy-GB" dirty="0" smtClean="0"/>
              <a:t>Mae estyniad i’r </a:t>
            </a:r>
            <a:r>
              <a:rPr lang="cy-GB" dirty="0" err="1" smtClean="0"/>
              <a:t>fisa</a:t>
            </a:r>
            <a:r>
              <a:rPr lang="cy-GB" dirty="0" smtClean="0"/>
              <a:t> gyfredol neu eu cyfnod cyfyngedig wedi’i wrthod. </a:t>
            </a:r>
          </a:p>
          <a:p>
            <a:pPr eaLnBrk="0" hangingPunct="0"/>
            <a:endParaRPr lang="en-GB" dirty="0"/>
          </a:p>
          <a:p>
            <a:pPr marL="0" indent="0">
              <a:buNone/>
            </a:pPr>
            <a:endParaRPr lang="en-GB" dirty="0"/>
          </a:p>
        </p:txBody>
      </p:sp>
    </p:spTree>
    <p:extLst>
      <p:ext uri="{BB962C8B-B14F-4D97-AF65-F5344CB8AC3E}">
        <p14:creationId xmlns:p14="http://schemas.microsoft.com/office/powerpoint/2010/main" val="1715438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6508" y="624110"/>
            <a:ext cx="9478103" cy="1280890"/>
          </a:xfrm>
        </p:spPr>
        <p:txBody>
          <a:bodyPr>
            <a:normAutofit fontScale="90000"/>
          </a:bodyPr>
          <a:lstStyle/>
          <a:p>
            <a:r>
              <a:rPr lang="en-GB" dirty="0"/>
              <a:t>7</a:t>
            </a:r>
            <a:r>
              <a:rPr lang="en-GB" dirty="0" smtClean="0"/>
              <a:t>.  </a:t>
            </a:r>
            <a:r>
              <a:rPr lang="en-GB" dirty="0" err="1" smtClean="0"/>
              <a:t>Materion</a:t>
            </a:r>
            <a:r>
              <a:rPr lang="en-GB" dirty="0" smtClean="0"/>
              <a:t> </a:t>
            </a:r>
            <a:r>
              <a:rPr lang="en-GB" dirty="0" err="1" smtClean="0"/>
              <a:t>Allweddol</a:t>
            </a:r>
            <a:r>
              <a:rPr lang="en-GB" dirty="0" smtClean="0"/>
              <a:t>		7. </a:t>
            </a:r>
            <a:r>
              <a:rPr lang="en-US" sz="3100" dirty="0" smtClean="0"/>
              <a:t>Key Issues </a:t>
            </a:r>
            <a:r>
              <a:rPr lang="en-GB" dirty="0"/>
              <a:t/>
            </a:r>
            <a:br>
              <a:rPr lang="en-GB" dirty="0"/>
            </a:br>
            <a:r>
              <a:rPr lang="en-GB" dirty="0"/>
              <a:t/>
            </a:r>
            <a:br>
              <a:rPr lang="en-GB" dirty="0"/>
            </a:br>
            <a:r>
              <a:rPr lang="en-GB" dirty="0"/>
              <a:t/>
            </a:r>
            <a:br>
              <a:rPr lang="en-GB" dirty="0"/>
            </a:br>
            <a:endParaRPr lang="en-GB" dirty="0"/>
          </a:p>
        </p:txBody>
      </p:sp>
      <p:sp>
        <p:nvSpPr>
          <p:cNvPr id="4" name="Content Placeholder 3"/>
          <p:cNvSpPr>
            <a:spLocks noGrp="1"/>
          </p:cNvSpPr>
          <p:nvPr>
            <p:ph sz="half" idx="2"/>
          </p:nvPr>
        </p:nvSpPr>
        <p:spPr/>
        <p:txBody>
          <a:bodyPr>
            <a:normAutofit fontScale="92500"/>
          </a:bodyPr>
          <a:lstStyle/>
          <a:p>
            <a:pPr marL="0" indent="0">
              <a:buNone/>
            </a:pPr>
            <a:endParaRPr lang="en-GB" dirty="0"/>
          </a:p>
          <a:p>
            <a:r>
              <a:rPr lang="fr-FR" dirty="0"/>
              <a:t> </a:t>
            </a:r>
            <a:r>
              <a:rPr lang="fr-FR" b="1" dirty="0"/>
              <a:t>Report an immigration crime </a:t>
            </a:r>
            <a:r>
              <a:rPr lang="fr-FR" dirty="0"/>
              <a:t>https://www.gov.uk/report-immigration-crime </a:t>
            </a:r>
          </a:p>
          <a:p>
            <a:r>
              <a:rPr lang="en-GB" dirty="0"/>
              <a:t>Dial 101 and in emergency dial 999 and ask for the police </a:t>
            </a:r>
          </a:p>
          <a:p>
            <a:r>
              <a:rPr lang="en-GB" dirty="0"/>
              <a:t>Don’t confuse it with </a:t>
            </a:r>
          </a:p>
          <a:p>
            <a:pPr marL="0" indent="0">
              <a:buNone/>
            </a:pPr>
            <a:r>
              <a:rPr lang="en-GB" dirty="0"/>
              <a:t> Forced marriage </a:t>
            </a:r>
          </a:p>
          <a:p>
            <a:pPr marL="0" indent="0">
              <a:buNone/>
            </a:pPr>
            <a:r>
              <a:rPr lang="en-GB" dirty="0"/>
              <a:t> Arranged marriage </a:t>
            </a:r>
          </a:p>
          <a:p>
            <a:pPr marL="0" indent="0">
              <a:buNone/>
            </a:pPr>
            <a:r>
              <a:rPr lang="en-GB" dirty="0"/>
              <a:t> </a:t>
            </a:r>
            <a:r>
              <a:rPr lang="en-GB" dirty="0" err="1"/>
              <a:t>Nikah</a:t>
            </a:r>
            <a:r>
              <a:rPr lang="en-GB" dirty="0"/>
              <a:t> (faith) marriage </a:t>
            </a:r>
          </a:p>
          <a:p>
            <a:endParaRPr lang="en-GB" dirty="0"/>
          </a:p>
        </p:txBody>
      </p:sp>
      <p:sp>
        <p:nvSpPr>
          <p:cNvPr id="5" name="Content Placeholder 3"/>
          <p:cNvSpPr>
            <a:spLocks noGrp="1"/>
          </p:cNvSpPr>
          <p:nvPr>
            <p:ph sz="half" idx="1"/>
          </p:nvPr>
        </p:nvSpPr>
        <p:spPr/>
        <p:txBody>
          <a:bodyPr>
            <a:normAutofit fontScale="92500"/>
          </a:bodyPr>
          <a:lstStyle/>
          <a:p>
            <a:pPr marL="0" indent="0">
              <a:buNone/>
            </a:pPr>
            <a:endParaRPr lang="en-GB" dirty="0"/>
          </a:p>
          <a:p>
            <a:r>
              <a:rPr lang="cy-GB" b="1" dirty="0" smtClean="0"/>
              <a:t>Rhoi gwybod am drosedd mewnfudo </a:t>
            </a:r>
            <a:r>
              <a:rPr lang="cy-GB" dirty="0" smtClean="0"/>
              <a:t>https://www.gov.uk/report-immigration-crime </a:t>
            </a:r>
          </a:p>
          <a:p>
            <a:r>
              <a:rPr lang="cy-GB" dirty="0" smtClean="0"/>
              <a:t>Ffoniwch 101 ac mewn argyfwng, ffoniwch 999 a gofyn am yr heddlu </a:t>
            </a:r>
          </a:p>
          <a:p>
            <a:r>
              <a:rPr lang="cy-GB" dirty="0" smtClean="0"/>
              <a:t>Peidiwch â drysu rhwng hyn a</a:t>
            </a:r>
          </a:p>
          <a:p>
            <a:pPr marL="0" indent="0">
              <a:buNone/>
            </a:pPr>
            <a:r>
              <a:rPr lang="cy-GB" dirty="0" smtClean="0"/>
              <a:t> Priodas orfodol </a:t>
            </a:r>
          </a:p>
          <a:p>
            <a:pPr marL="0" indent="0">
              <a:buNone/>
            </a:pPr>
            <a:r>
              <a:rPr lang="cy-GB" dirty="0" smtClean="0"/>
              <a:t> Priodas wedi’i threfnu </a:t>
            </a:r>
          </a:p>
          <a:p>
            <a:pPr marL="0" indent="0">
              <a:buNone/>
            </a:pPr>
            <a:r>
              <a:rPr lang="cy-GB" dirty="0" smtClean="0"/>
              <a:t> Priodas </a:t>
            </a:r>
            <a:r>
              <a:rPr lang="cy-GB" dirty="0" err="1" smtClean="0"/>
              <a:t>Nikah</a:t>
            </a:r>
            <a:r>
              <a:rPr lang="cy-GB" dirty="0" smtClean="0"/>
              <a:t> (ffydd)</a:t>
            </a:r>
          </a:p>
          <a:p>
            <a:endParaRPr lang="cy-GB" dirty="0"/>
          </a:p>
        </p:txBody>
      </p:sp>
    </p:spTree>
    <p:extLst>
      <p:ext uri="{BB962C8B-B14F-4D97-AF65-F5344CB8AC3E}">
        <p14:creationId xmlns:p14="http://schemas.microsoft.com/office/powerpoint/2010/main" val="3977919469"/>
      </p:ext>
    </p:extLst>
  </p:cSld>
  <p:clrMapOvr>
    <a:masterClrMapping/>
  </p:clrMapOvr>
</p:sld>
</file>

<file path=ppt/theme/theme1.xml><?xml version="1.0" encoding="utf-8"?>
<a:theme xmlns:a="http://schemas.openxmlformats.org/drawingml/2006/main" name="Wisp">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348</TotalTime>
  <Words>1024</Words>
  <Application>Microsoft Office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    BRIFF 7 MUNUD  Priodas Ffug  Sham Marriage 7 MINUTE BRIEFING</vt:lpstr>
      <vt:lpstr>1. BETH YDYW?    1. WHAT IS IT?</vt:lpstr>
      <vt:lpstr>2. BETH YDYW?    2. WHAT IS IT?</vt:lpstr>
      <vt:lpstr>3. BETH YDYW?    3. WHAT IS IT?</vt:lpstr>
      <vt:lpstr>4. Materion Allweddol  4. Key Issues </vt:lpstr>
      <vt:lpstr>5. BETH YDYW?      5. WHAT IT IS?       </vt:lpstr>
      <vt:lpstr>6.  Materion Allweddol  6. Key Issues       </vt:lpstr>
      <vt:lpstr>7.  Materion Allweddol  7. Key Issues    </vt:lpstr>
    </vt:vector>
  </TitlesOfParts>
  <Company>Denbighshire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TRIAWD GWENWYNIG – BRIFFIAD 7 MUNUD  TOXIC TRIO – 7 MINUTE BRIEFING</dc:title>
  <dc:creator>Pauline Bird</dc:creator>
  <cp:lastModifiedBy>Pauline Bird</cp:lastModifiedBy>
  <cp:revision>53</cp:revision>
  <dcterms:created xsi:type="dcterms:W3CDTF">2017-10-11T14:35:31Z</dcterms:created>
  <dcterms:modified xsi:type="dcterms:W3CDTF">2019-02-28T14:14:09Z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W-DOC-ID">
    <vt:lpwstr>ee96e7d6400040f091439bd4106c3e9e</vt:lpwstr>
  </property>
  <property fmtid="{D5CDD505-2E9C-101B-9397-08002B2CF9AE}" pid="3" name="SW-CLASSIFICATION-ID">
    <vt:lpwstr>OfficialLabel</vt:lpwstr>
  </property>
  <property fmtid="{D5CDD505-2E9C-101B-9397-08002B2CF9AE}" pid="4" name="SW-CLASSIFIED-BY">
    <vt:lpwstr>fiona.williams@conwy.gov.uk</vt:lpwstr>
  </property>
  <property fmtid="{D5CDD505-2E9C-101B-9397-08002B2CF9AE}" pid="5" name="SW-CLASSIFICATION-DATE">
    <vt:lpwstr>2019-02-20T09:30:36.6305746Z</vt:lpwstr>
  </property>
  <property fmtid="{D5CDD505-2E9C-101B-9397-08002B2CF9AE}" pid="6" name="SW-META-DATA">
    <vt:lpwstr>!!!EGSTAMP:6153e670-182e-4ac4-86db-6bc520f0a05b:OfficialLabel;S=0;DESCRIPTION=Non-Sensitive!!!</vt:lpwstr>
  </property>
  <property fmtid="{D5CDD505-2E9C-101B-9397-08002B2CF9AE}" pid="7" name="SW-CLASSIFY-HEADER">
    <vt:lpwstr/>
  </property>
  <property fmtid="{D5CDD505-2E9C-101B-9397-08002B2CF9AE}" pid="8" name="SW-CLASSIFY-FOOTER">
    <vt:lpwstr/>
  </property>
  <property fmtid="{D5CDD505-2E9C-101B-9397-08002B2CF9AE}" pid="9" name="SW-CLASSIFY-WATERMARK">
    <vt:lpwstr/>
  </property>
</Properties>
</file>