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39" autoAdjust="0"/>
    <p:restoredTop sz="94660"/>
  </p:normalViewPr>
  <p:slideViewPr>
    <p:cSldViewPr snapToGrid="0">
      <p:cViewPr varScale="1">
        <p:scale>
          <a:sx n="114" d="100"/>
          <a:sy n="114" d="100"/>
        </p:scale>
        <p:origin x="4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444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1199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749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74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5193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4248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91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97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553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355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129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1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888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086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11/2/2017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838208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8099" y="1795244"/>
            <a:ext cx="10753859" cy="4370664"/>
          </a:xfrm>
        </p:spPr>
        <p:txBody>
          <a:bodyPr>
            <a:noAutofit/>
          </a:bodyPr>
          <a:lstStyle/>
          <a:p>
            <a:pPr algn="ctr"/>
            <a:r>
              <a:rPr lang="en-GB" sz="4800" dirty="0" smtClean="0">
                <a:effectLst>
                  <a:outerShdw blurRad="38100" dist="38100" dir="2700000" algn="tl">
                    <a:srgbClr val="000000">
                      <a:alpha val="43137"/>
                    </a:srgbClr>
                  </a:outerShdw>
                </a:effectLst>
                <a:latin typeface="+mn-lt"/>
              </a:rPr>
              <a:t>Brîff </a:t>
            </a:r>
            <a:r>
              <a:rPr lang="en-GB" sz="4800" dirty="0">
                <a:effectLst>
                  <a:outerShdw blurRad="38100" dist="38100" dir="2700000" algn="tl">
                    <a:srgbClr val="000000">
                      <a:alpha val="43137"/>
                    </a:srgbClr>
                  </a:outerShdw>
                </a:effectLst>
                <a:latin typeface="+mn-lt"/>
              </a:rPr>
              <a:t>7 Munud </a:t>
            </a:r>
            <a:r>
              <a:rPr lang="en-GB" sz="4800" dirty="0" smtClean="0">
                <a:effectLst>
                  <a:outerShdw blurRad="38100" dist="38100" dir="2700000" algn="tl">
                    <a:srgbClr val="000000">
                      <a:alpha val="43137"/>
                    </a:srgbClr>
                  </a:outerShdw>
                </a:effectLst>
                <a:latin typeface="+mn-lt"/>
              </a:rPr>
              <a:t> -</a:t>
            </a:r>
            <a:r>
              <a:rPr lang="en-GB" sz="4800" dirty="0" smtClean="0">
                <a:effectLst>
                  <a:outerShdw blurRad="38100" dist="38100" dir="2700000" algn="tl">
                    <a:srgbClr val="000000">
                      <a:alpha val="43137"/>
                    </a:srgbClr>
                  </a:outerShdw>
                </a:effectLst>
                <a:latin typeface="+mn-lt"/>
              </a:rPr>
              <a:t/>
            </a:r>
            <a:br>
              <a:rPr lang="en-GB" sz="4800" dirty="0" smtClean="0">
                <a:effectLst>
                  <a:outerShdw blurRad="38100" dist="38100" dir="2700000" algn="tl">
                    <a:srgbClr val="000000">
                      <a:alpha val="43137"/>
                    </a:srgbClr>
                  </a:outerShdw>
                </a:effectLst>
                <a:latin typeface="+mn-lt"/>
              </a:rPr>
            </a:br>
            <a:r>
              <a:rPr lang="cy-GB" sz="4800" dirty="0" smtClean="0">
                <a:effectLst>
                  <a:outerShdw blurRad="38100" dist="38100" dir="2700000" algn="tl">
                    <a:srgbClr val="000000">
                      <a:alpha val="43137"/>
                    </a:srgbClr>
                  </a:outerShdw>
                </a:effectLst>
                <a:latin typeface="+mn-lt"/>
              </a:rPr>
              <a:t>Beth ddylech chi ei wneud os ydych chi’n amau camdriniaeth</a:t>
            </a:r>
            <a:r>
              <a:rPr lang="en-GB" sz="4800" dirty="0" smtClean="0">
                <a:effectLst>
                  <a:outerShdw blurRad="38100" dist="38100" dir="2700000" algn="tl">
                    <a:srgbClr val="000000">
                      <a:alpha val="43137"/>
                    </a:srgbClr>
                  </a:outerShdw>
                </a:effectLst>
                <a:latin typeface="+mn-lt"/>
              </a:rPr>
              <a:t>?</a:t>
            </a:r>
            <a:br>
              <a:rPr lang="en-GB" sz="4800" dirty="0" smtClean="0">
                <a:effectLst>
                  <a:outerShdw blurRad="38100" dist="38100" dir="2700000" algn="tl">
                    <a:srgbClr val="000000">
                      <a:alpha val="43137"/>
                    </a:srgbClr>
                  </a:outerShdw>
                </a:effectLst>
                <a:latin typeface="+mn-lt"/>
              </a:rPr>
            </a:br>
            <a:r>
              <a:rPr lang="en-GB" sz="4800" dirty="0" smtClean="0">
                <a:effectLst>
                  <a:outerShdw blurRad="38100" dist="38100" dir="2700000" algn="tl">
                    <a:srgbClr val="000000">
                      <a:alpha val="43137"/>
                    </a:srgbClr>
                  </a:outerShdw>
                </a:effectLst>
                <a:latin typeface="+mn-lt"/>
              </a:rPr>
              <a:t> </a:t>
            </a:r>
            <a:r>
              <a:rPr lang="en-GB" sz="4800" dirty="0" smtClean="0">
                <a:effectLst>
                  <a:outerShdw blurRad="38100" dist="38100" dir="2700000" algn="tl">
                    <a:srgbClr val="000000">
                      <a:alpha val="43137"/>
                    </a:srgbClr>
                  </a:outerShdw>
                </a:effectLst>
                <a:latin typeface="+mn-lt"/>
              </a:rPr>
              <a:t/>
            </a:r>
            <a:br>
              <a:rPr lang="en-GB" sz="4800" dirty="0" smtClean="0">
                <a:effectLst>
                  <a:outerShdw blurRad="38100" dist="38100" dir="2700000" algn="tl">
                    <a:srgbClr val="000000">
                      <a:alpha val="43137"/>
                    </a:srgbClr>
                  </a:outerShdw>
                </a:effectLst>
                <a:latin typeface="+mn-lt"/>
              </a:rPr>
            </a:br>
            <a:r>
              <a:rPr lang="en-GB" sz="4800" dirty="0" smtClean="0">
                <a:effectLst>
                  <a:outerShdw blurRad="38100" dist="38100" dir="2700000" algn="tl">
                    <a:srgbClr val="000000">
                      <a:alpha val="43137"/>
                    </a:srgbClr>
                  </a:outerShdw>
                </a:effectLst>
                <a:latin typeface="+mn-lt"/>
              </a:rPr>
              <a:t>What to do if you suspect Abuse?</a:t>
            </a:r>
            <a:br>
              <a:rPr lang="en-GB" sz="4800" dirty="0" smtClean="0">
                <a:effectLst>
                  <a:outerShdw blurRad="38100" dist="38100" dir="2700000" algn="tl">
                    <a:srgbClr val="000000">
                      <a:alpha val="43137"/>
                    </a:srgbClr>
                  </a:outerShdw>
                </a:effectLst>
                <a:latin typeface="+mn-lt"/>
              </a:rPr>
            </a:br>
            <a:r>
              <a:rPr lang="en-GB" sz="4800" dirty="0" smtClean="0">
                <a:effectLst>
                  <a:outerShdw blurRad="38100" dist="38100" dir="2700000" algn="tl">
                    <a:srgbClr val="000000">
                      <a:alpha val="43137"/>
                    </a:srgbClr>
                  </a:outerShdw>
                </a:effectLst>
                <a:latin typeface="+mn-lt"/>
              </a:rPr>
              <a:t>- 7 Minute Briefing</a:t>
            </a:r>
            <a:endParaRPr lang="en-GB" sz="4800" dirty="0">
              <a:effectLst>
                <a:outerShdw blurRad="38100" dist="38100" dir="2700000" algn="tl">
                  <a:srgbClr val="000000">
                    <a:alpha val="43137"/>
                  </a:srgbClr>
                </a:outerShdw>
              </a:effectLst>
              <a:latin typeface="+mn-lt"/>
            </a:endParaRPr>
          </a:p>
        </p:txBody>
      </p:sp>
      <p:pic>
        <p:nvPicPr>
          <p:cNvPr id="4" name="Picture 3"/>
          <p:cNvPicPr>
            <a:picLocks noChangeAspect="1"/>
          </p:cNvPicPr>
          <p:nvPr/>
        </p:nvPicPr>
        <p:blipFill>
          <a:blip r:embed="rId2"/>
          <a:stretch>
            <a:fillRect/>
          </a:stretch>
        </p:blipFill>
        <p:spPr>
          <a:xfrm>
            <a:off x="3988676" y="677917"/>
            <a:ext cx="4352921" cy="957155"/>
          </a:xfrm>
          <a:prstGeom prst="rect">
            <a:avLst/>
          </a:prstGeom>
        </p:spPr>
      </p:pic>
    </p:spTree>
    <p:extLst>
      <p:ext uri="{BB962C8B-B14F-4D97-AF65-F5344CB8AC3E}">
        <p14:creationId xmlns:p14="http://schemas.microsoft.com/office/powerpoint/2010/main" val="183115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1. BETH YDY</a:t>
            </a:r>
            <a:r>
              <a:rPr lang="en-GB" sz="3200" dirty="0"/>
              <a:t>W</a:t>
            </a:r>
            <a:r>
              <a:rPr lang="en-GB" sz="3200" dirty="0" smtClean="0"/>
              <a:t>?				1. WHAT IS IT?</a:t>
            </a:r>
            <a:endParaRPr lang="en-GB" sz="3200" dirty="0"/>
          </a:p>
        </p:txBody>
      </p:sp>
      <p:sp>
        <p:nvSpPr>
          <p:cNvPr id="3" name="Content Placeholder 2"/>
          <p:cNvSpPr>
            <a:spLocks noGrp="1"/>
          </p:cNvSpPr>
          <p:nvPr>
            <p:ph sz="half" idx="1"/>
          </p:nvPr>
        </p:nvSpPr>
        <p:spPr>
          <a:xfrm>
            <a:off x="2589212" y="1534552"/>
            <a:ext cx="4313864" cy="4376670"/>
          </a:xfrm>
        </p:spPr>
        <p:txBody>
          <a:bodyPr>
            <a:normAutofit/>
          </a:bodyPr>
          <a:lstStyle/>
          <a:p>
            <a:r>
              <a:rPr lang="cy-GB" dirty="0" smtClean="0"/>
              <a:t>Mae camdriniaeth yn drosedd yn erbyn hawliau dynol a hawliau sifil person. Mae’n digwydd pan fo person yn gwneud rhywbeth i berson arall sy’n rhoi’r person hwnnw mewn perygl o niwed neu’n cael effaith negyddol ar ansawdd eu bywyd. Gall camdriniaeth fod yn fwriadol neu fe all fod yn ganlyniad i anwybodaeth neu ddiffyg hyfforddiant, a gall ddigwydd unwaith neu dro ar ôl tro. </a:t>
            </a:r>
            <a:endParaRPr lang="en-GB" dirty="0"/>
          </a:p>
        </p:txBody>
      </p:sp>
      <p:sp>
        <p:nvSpPr>
          <p:cNvPr id="4" name="Content Placeholder 3"/>
          <p:cNvSpPr>
            <a:spLocks noGrp="1"/>
          </p:cNvSpPr>
          <p:nvPr>
            <p:ph sz="half" idx="2"/>
          </p:nvPr>
        </p:nvSpPr>
        <p:spPr>
          <a:xfrm>
            <a:off x="7190747" y="1534552"/>
            <a:ext cx="4313864" cy="4376670"/>
          </a:xfrm>
        </p:spPr>
        <p:txBody>
          <a:bodyPr>
            <a:normAutofit/>
          </a:bodyPr>
          <a:lstStyle/>
          <a:p>
            <a:r>
              <a:rPr lang="en-GB" dirty="0" smtClean="0"/>
              <a:t>Abuse </a:t>
            </a:r>
            <a:r>
              <a:rPr lang="en-GB" dirty="0"/>
              <a:t>is a violation of a person’s human and civil rights by any other person. It’s where someone does something to another person that puts that person at risk of harm or it has a negative impact on their quality of life. Abuse may be deliberate, or may be the result of ignorance or lack of training and can happen once or repeatedly. </a:t>
            </a:r>
          </a:p>
        </p:txBody>
      </p:sp>
    </p:spTree>
    <p:extLst>
      <p:ext uri="{BB962C8B-B14F-4D97-AF65-F5344CB8AC3E}">
        <p14:creationId xmlns:p14="http://schemas.microsoft.com/office/powerpoint/2010/main" val="1932234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2. BETH </a:t>
            </a:r>
            <a:r>
              <a:rPr lang="en-GB" sz="3200" dirty="0" smtClean="0"/>
              <a:t>YDYW ?				2. WHAT IS IT?</a:t>
            </a:r>
            <a:r>
              <a:rPr lang="en-GB" sz="3200" dirty="0"/>
              <a:t/>
            </a:r>
            <a:br>
              <a:rPr lang="en-GB" sz="3200" dirty="0"/>
            </a:br>
            <a:endParaRPr lang="en-GB" sz="3200" dirty="0"/>
          </a:p>
        </p:txBody>
      </p:sp>
      <p:sp>
        <p:nvSpPr>
          <p:cNvPr id="3" name="Content Placeholder 2"/>
          <p:cNvSpPr>
            <a:spLocks noGrp="1"/>
          </p:cNvSpPr>
          <p:nvPr>
            <p:ph sz="half" idx="1"/>
          </p:nvPr>
        </p:nvSpPr>
        <p:spPr>
          <a:xfrm>
            <a:off x="2534201" y="1845539"/>
            <a:ext cx="4313864" cy="3777622"/>
          </a:xfrm>
        </p:spPr>
        <p:txBody>
          <a:bodyPr>
            <a:normAutofit/>
          </a:bodyPr>
          <a:lstStyle/>
          <a:p>
            <a:r>
              <a:rPr lang="cy-GB" dirty="0" smtClean="0"/>
              <a:t>Mae gan bob plentyn ac oedolyn yr hawl i fyw eu bywydau heb gamdriniaeth a niwed. Fe ddylent allu dewis sut i fyw eu bywydau yn annibynnol, derbyn cefnogaeth i wneud hynny a chael eu trin gyda pharch ac urddas. </a:t>
            </a:r>
            <a:endParaRPr lang="cy-GB" dirty="0"/>
          </a:p>
        </p:txBody>
      </p:sp>
      <p:sp>
        <p:nvSpPr>
          <p:cNvPr id="4" name="Content Placeholder 3"/>
          <p:cNvSpPr>
            <a:spLocks noGrp="1"/>
          </p:cNvSpPr>
          <p:nvPr>
            <p:ph sz="half" idx="2"/>
          </p:nvPr>
        </p:nvSpPr>
        <p:spPr>
          <a:xfrm>
            <a:off x="7165580" y="1442906"/>
            <a:ext cx="4475736" cy="3756262"/>
          </a:xfrm>
        </p:spPr>
        <p:txBody>
          <a:bodyPr>
            <a:normAutofit/>
          </a:bodyPr>
          <a:lstStyle/>
          <a:p>
            <a:pPr marL="0" indent="0">
              <a:buNone/>
            </a:pPr>
            <a:endParaRPr lang="en-GB" dirty="0"/>
          </a:p>
          <a:p>
            <a:r>
              <a:rPr lang="en-GB" dirty="0" smtClean="0"/>
              <a:t>All </a:t>
            </a:r>
            <a:r>
              <a:rPr lang="en-GB" dirty="0" smtClean="0"/>
              <a:t>children and adults </a:t>
            </a:r>
            <a:r>
              <a:rPr lang="en-GB" dirty="0"/>
              <a:t>have the right to live their lives free from abuse and harm. They should be able to choose how to live their lives independently, receive support in doing this and be treated with respect and dignity </a:t>
            </a:r>
            <a:endParaRPr lang="en-GB" b="1" dirty="0"/>
          </a:p>
        </p:txBody>
      </p:sp>
    </p:spTree>
    <p:extLst>
      <p:ext uri="{BB962C8B-B14F-4D97-AF65-F5344CB8AC3E}">
        <p14:creationId xmlns:p14="http://schemas.microsoft.com/office/powerpoint/2010/main" val="4004014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24110"/>
            <a:ext cx="9187629" cy="1280890"/>
          </a:xfrm>
        </p:spPr>
        <p:txBody>
          <a:bodyPr>
            <a:normAutofit fontScale="90000"/>
          </a:bodyPr>
          <a:lstStyle/>
          <a:p>
            <a:r>
              <a:rPr lang="nn-NO" dirty="0" smtClean="0"/>
              <a:t>3</a:t>
            </a:r>
            <a:r>
              <a:rPr lang="nn-NO" dirty="0"/>
              <a:t>. </a:t>
            </a:r>
            <a:r>
              <a:rPr lang="nn-NO" dirty="0" smtClean="0"/>
              <a:t>BETH YDYW?				 3</a:t>
            </a:r>
            <a:r>
              <a:rPr lang="nn-NO" dirty="0"/>
              <a:t>. </a:t>
            </a:r>
            <a:r>
              <a:rPr lang="nn-NO" dirty="0" smtClean="0"/>
              <a:t>WHAT IS IT?</a:t>
            </a:r>
            <a:br>
              <a:rPr lang="nn-NO" dirty="0" smtClean="0"/>
            </a:br>
            <a:r>
              <a:rPr lang="nn-NO" dirty="0" smtClean="0"/>
              <a:t>    </a:t>
            </a:r>
            <a:r>
              <a:rPr lang="nn-NO" dirty="0"/>
              <a:t/>
            </a:r>
            <a:br>
              <a:rPr lang="nn-NO" dirty="0"/>
            </a:br>
            <a:endParaRPr lang="nn-NO" dirty="0"/>
          </a:p>
        </p:txBody>
      </p:sp>
      <p:sp>
        <p:nvSpPr>
          <p:cNvPr id="3" name="Content Placeholder 2"/>
          <p:cNvSpPr>
            <a:spLocks noGrp="1"/>
          </p:cNvSpPr>
          <p:nvPr>
            <p:ph sz="half" idx="1"/>
          </p:nvPr>
        </p:nvSpPr>
        <p:spPr>
          <a:xfrm>
            <a:off x="2589211" y="1834076"/>
            <a:ext cx="4313864" cy="3777622"/>
          </a:xfrm>
        </p:spPr>
        <p:txBody>
          <a:bodyPr>
            <a:normAutofit/>
          </a:bodyPr>
          <a:lstStyle/>
          <a:p>
            <a:r>
              <a:rPr lang="cy-GB" dirty="0" smtClean="0"/>
              <a:t>Gall rhai plant ac oedolion fod mewn mwy o berygl o niwed nag eraill, gan gynnwys y rheiny sy’n dibynnu ar eraill ar gyfer gofal oherwydd henaint neu salwch, y rheiny sy’n dioddef o salwch meddwl, gydag anableddau dysgu neu gorfforol, gyda nam ar y clyw neu’r golwg, yn dioddef o ddementia neu bobl sy’n camddefnyddio cyffuriau neu alcohol.  </a:t>
            </a:r>
            <a:endParaRPr lang="en-GB" dirty="0"/>
          </a:p>
        </p:txBody>
      </p:sp>
      <p:sp>
        <p:nvSpPr>
          <p:cNvPr id="4" name="Content Placeholder 3"/>
          <p:cNvSpPr>
            <a:spLocks noGrp="1"/>
          </p:cNvSpPr>
          <p:nvPr>
            <p:ph sz="half" idx="2"/>
          </p:nvPr>
        </p:nvSpPr>
        <p:spPr>
          <a:xfrm>
            <a:off x="7183026" y="1763152"/>
            <a:ext cx="4313864" cy="3777622"/>
          </a:xfrm>
        </p:spPr>
        <p:txBody>
          <a:bodyPr>
            <a:normAutofit/>
          </a:bodyPr>
          <a:lstStyle/>
          <a:p>
            <a:r>
              <a:rPr lang="en-GB" dirty="0" smtClean="0"/>
              <a:t>Some </a:t>
            </a:r>
            <a:r>
              <a:rPr lang="en-GB" dirty="0" smtClean="0"/>
              <a:t>children and adults </a:t>
            </a:r>
            <a:r>
              <a:rPr lang="en-GB" dirty="0"/>
              <a:t>may be at more risk of harm than others, including people who depend on others for care, because of age or illness, suffer from mental ill health, have learning or physical disabilities, have sight or hearing impairment or loss, have dementia or misuse drugs or alcohol </a:t>
            </a:r>
          </a:p>
        </p:txBody>
      </p:sp>
    </p:spTree>
    <p:extLst>
      <p:ext uri="{BB962C8B-B14F-4D97-AF65-F5344CB8AC3E}">
        <p14:creationId xmlns:p14="http://schemas.microsoft.com/office/powerpoint/2010/main" val="149480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8346" y="624110"/>
            <a:ext cx="9376266" cy="1280890"/>
          </a:xfrm>
        </p:spPr>
        <p:txBody>
          <a:bodyPr>
            <a:normAutofit/>
          </a:bodyPr>
          <a:lstStyle/>
          <a:p>
            <a:r>
              <a:rPr lang="nn-NO" sz="3200" dirty="0"/>
              <a:t>4. </a:t>
            </a:r>
            <a:r>
              <a:rPr lang="nn-NO" sz="3200" dirty="0" smtClean="0"/>
              <a:t>CYDNABYDDIAETH		   	4. RECOGNITION</a:t>
            </a:r>
            <a:endParaRPr lang="en-GB" sz="3200" dirty="0"/>
          </a:p>
        </p:txBody>
      </p:sp>
      <p:sp>
        <p:nvSpPr>
          <p:cNvPr id="3" name="Content Placeholder 2"/>
          <p:cNvSpPr>
            <a:spLocks noGrp="1"/>
          </p:cNvSpPr>
          <p:nvPr>
            <p:ph sz="half" idx="1"/>
          </p:nvPr>
        </p:nvSpPr>
        <p:spPr>
          <a:xfrm>
            <a:off x="2502615" y="1627093"/>
            <a:ext cx="4313864" cy="4854389"/>
          </a:xfrm>
        </p:spPr>
        <p:txBody>
          <a:bodyPr>
            <a:normAutofit/>
          </a:bodyPr>
          <a:lstStyle/>
          <a:p>
            <a:pPr marL="0" indent="0">
              <a:buNone/>
            </a:pPr>
            <a:r>
              <a:rPr lang="cy-GB" dirty="0" smtClean="0"/>
              <a:t>Mae sawl ffurf ar gamdriniaeth: </a:t>
            </a:r>
          </a:p>
          <a:p>
            <a:r>
              <a:rPr lang="cy-GB" b="1" dirty="0" smtClean="0"/>
              <a:t>Corfforol: </a:t>
            </a:r>
            <a:r>
              <a:rPr lang="cy-GB" dirty="0" smtClean="0"/>
              <a:t>Taro, gwthio, ysgwyd neu gamddefnyddio meddyginiaeth</a:t>
            </a:r>
          </a:p>
          <a:p>
            <a:r>
              <a:rPr lang="cy-GB" b="1" dirty="0" smtClean="0"/>
              <a:t>Rhywiol: </a:t>
            </a:r>
            <a:r>
              <a:rPr lang="cy-GB" dirty="0" smtClean="0"/>
              <a:t>Unrhyw weithgaredd rhywiol di-groeso neu nas deellir yn iawn</a:t>
            </a:r>
          </a:p>
          <a:p>
            <a:r>
              <a:rPr lang="cy-GB" b="1" dirty="0" smtClean="0"/>
              <a:t>Emosiynol</a:t>
            </a:r>
            <a:r>
              <a:rPr lang="cy-GB" dirty="0" smtClean="0"/>
              <a:t>: Brawychu, bygwth, bychanu, neilltuo, cam-drin geiriol neu seicolegol </a:t>
            </a:r>
          </a:p>
          <a:p>
            <a:r>
              <a:rPr lang="cy-GB" b="1" dirty="0" smtClean="0"/>
              <a:t>Esgeulustod: </a:t>
            </a:r>
            <a:r>
              <a:rPr lang="cy-GB" dirty="0" smtClean="0"/>
              <a:t>Anwybyddu anghenion meddygol / corfforol, gwrthod darparu bwyd / rhoi’r gwres ymlaen</a:t>
            </a:r>
            <a:endParaRPr lang="en-GB" dirty="0"/>
          </a:p>
        </p:txBody>
      </p:sp>
      <p:sp>
        <p:nvSpPr>
          <p:cNvPr id="4" name="Content Placeholder 3"/>
          <p:cNvSpPr>
            <a:spLocks noGrp="1"/>
          </p:cNvSpPr>
          <p:nvPr>
            <p:ph sz="half" idx="2"/>
          </p:nvPr>
        </p:nvSpPr>
        <p:spPr>
          <a:xfrm>
            <a:off x="7190748" y="1627093"/>
            <a:ext cx="4313864" cy="4854389"/>
          </a:xfrm>
        </p:spPr>
        <p:txBody>
          <a:bodyPr>
            <a:noAutofit/>
          </a:bodyPr>
          <a:lstStyle/>
          <a:p>
            <a:pPr marL="0" indent="0">
              <a:buNone/>
            </a:pPr>
            <a:r>
              <a:rPr lang="en-GB" dirty="0" smtClean="0"/>
              <a:t>Abuse </a:t>
            </a:r>
            <a:r>
              <a:rPr lang="en-GB" dirty="0"/>
              <a:t>can take </a:t>
            </a:r>
            <a:r>
              <a:rPr lang="en-GB" dirty="0" smtClean="0"/>
              <a:t>many </a:t>
            </a:r>
            <a:r>
              <a:rPr lang="en-GB" dirty="0"/>
              <a:t>forms: </a:t>
            </a:r>
          </a:p>
          <a:p>
            <a:r>
              <a:rPr lang="en-GB" b="1" dirty="0"/>
              <a:t>Physical: </a:t>
            </a:r>
            <a:r>
              <a:rPr lang="en-GB" dirty="0"/>
              <a:t>Hitting, smacking, pushing, shaking, or misuse of medication. </a:t>
            </a:r>
          </a:p>
          <a:p>
            <a:r>
              <a:rPr lang="en-GB" b="1" dirty="0"/>
              <a:t>Sexual: </a:t>
            </a:r>
            <a:r>
              <a:rPr lang="en-GB" dirty="0"/>
              <a:t>Any sexual activity that is unwanted or not understood. </a:t>
            </a:r>
            <a:r>
              <a:rPr lang="en-GB" b="1" dirty="0"/>
              <a:t>Emotional</a:t>
            </a:r>
            <a:r>
              <a:rPr lang="en-GB" dirty="0"/>
              <a:t>: Intimidation, threats, humiliation, isolation, verbal or psychological abuse </a:t>
            </a:r>
          </a:p>
          <a:p>
            <a:r>
              <a:rPr lang="en-GB" b="1" dirty="0"/>
              <a:t>Neglect: </a:t>
            </a:r>
            <a:r>
              <a:rPr lang="en-GB" dirty="0"/>
              <a:t>Ignoring medical/ physical care needs, withholding food, heating </a:t>
            </a:r>
          </a:p>
        </p:txBody>
      </p:sp>
    </p:spTree>
    <p:extLst>
      <p:ext uri="{BB962C8B-B14F-4D97-AF65-F5344CB8AC3E}">
        <p14:creationId xmlns:p14="http://schemas.microsoft.com/office/powerpoint/2010/main" val="4159331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100" y="624110"/>
            <a:ext cx="9307511" cy="1280890"/>
          </a:xfrm>
        </p:spPr>
        <p:txBody>
          <a:bodyPr>
            <a:normAutofit fontScale="90000"/>
          </a:bodyPr>
          <a:lstStyle/>
          <a:p>
            <a:r>
              <a:rPr lang="en-GB" dirty="0" smtClean="0"/>
              <a:t>5</a:t>
            </a:r>
            <a:r>
              <a:rPr lang="en-GB" dirty="0"/>
              <a:t>. </a:t>
            </a:r>
            <a:r>
              <a:rPr lang="en-GB" dirty="0" smtClean="0"/>
              <a:t>MATERION ALLWEDDOL	5. KEY ISSUES</a:t>
            </a:r>
            <a:r>
              <a:rPr lang="en-GB" dirty="0"/>
              <a:t>					</a:t>
            </a:r>
            <a:r>
              <a:rPr lang="en-GB" dirty="0" smtClean="0"/>
              <a:t>	</a:t>
            </a:r>
            <a:r>
              <a:rPr lang="en-GB" dirty="0"/>
              <a:t/>
            </a:r>
            <a:br>
              <a:rPr lang="en-GB" dirty="0"/>
            </a:br>
            <a:r>
              <a:rPr lang="en-GB" dirty="0"/>
              <a:t/>
            </a:r>
            <a:br>
              <a:rPr lang="en-GB" dirty="0"/>
            </a:br>
            <a:endParaRPr lang="en-GB" dirty="0"/>
          </a:p>
        </p:txBody>
      </p:sp>
      <p:sp>
        <p:nvSpPr>
          <p:cNvPr id="3" name="Content Placeholder 2"/>
          <p:cNvSpPr>
            <a:spLocks noGrp="1"/>
          </p:cNvSpPr>
          <p:nvPr>
            <p:ph sz="half" idx="1"/>
          </p:nvPr>
        </p:nvSpPr>
        <p:spPr>
          <a:xfrm>
            <a:off x="2589212" y="1680882"/>
            <a:ext cx="4313864" cy="4230340"/>
          </a:xfrm>
        </p:spPr>
        <p:txBody>
          <a:bodyPr>
            <a:normAutofit/>
          </a:bodyPr>
          <a:lstStyle/>
          <a:p>
            <a:pPr marL="0" indent="0">
              <a:buNone/>
            </a:pPr>
            <a:r>
              <a:rPr lang="cy-GB" sz="1900" dirty="0" smtClean="0"/>
              <a:t>Mae sawl ffurf ar gamdriniaeth: </a:t>
            </a:r>
          </a:p>
          <a:p>
            <a:r>
              <a:rPr lang="cy-GB" sz="1900" b="1" dirty="0" smtClean="0"/>
              <a:t>Gwahaniaethol: </a:t>
            </a:r>
            <a:r>
              <a:rPr lang="cy-GB" sz="1900" dirty="0" smtClean="0"/>
              <a:t>Trin person yn wahanol oherwydd ethnigrwydd, rhywioldeb, rhyw, oed ac ati </a:t>
            </a:r>
          </a:p>
          <a:p>
            <a:r>
              <a:rPr lang="cy-GB" sz="1900" b="1" dirty="0" smtClean="0"/>
              <a:t>Ariannol</a:t>
            </a:r>
            <a:r>
              <a:rPr lang="cy-GB" sz="1900" dirty="0" smtClean="0"/>
              <a:t>: Dwyn arian neu eiddo </a:t>
            </a:r>
          </a:p>
          <a:p>
            <a:r>
              <a:rPr lang="cy-GB" sz="1900" b="1" dirty="0" smtClean="0"/>
              <a:t>Domestig: </a:t>
            </a:r>
            <a:r>
              <a:rPr lang="cy-GB" sz="1900" dirty="0" smtClean="0"/>
              <a:t>Gall gynnwys unrhyw un o’r uchod. </a:t>
            </a:r>
          </a:p>
          <a:p>
            <a:r>
              <a:rPr lang="cy-GB" sz="1900" b="1" dirty="0" smtClean="0"/>
              <a:t>Sefydliadol: </a:t>
            </a:r>
            <a:r>
              <a:rPr lang="cy-GB" sz="1900" dirty="0" smtClean="0"/>
              <a:t>Arferion gweithio gwael mewn cartrefi gofal neu ysbytai sy’n arwain at ofal gwael neu annigonol</a:t>
            </a:r>
          </a:p>
          <a:p>
            <a:endParaRPr lang="en-GB" sz="2000" dirty="0"/>
          </a:p>
        </p:txBody>
      </p:sp>
      <p:sp>
        <p:nvSpPr>
          <p:cNvPr id="4" name="Content Placeholder 3"/>
          <p:cNvSpPr>
            <a:spLocks noGrp="1"/>
          </p:cNvSpPr>
          <p:nvPr>
            <p:ph sz="half" idx="2"/>
          </p:nvPr>
        </p:nvSpPr>
        <p:spPr>
          <a:xfrm>
            <a:off x="7190747" y="1680882"/>
            <a:ext cx="4313864" cy="4230340"/>
          </a:xfrm>
        </p:spPr>
        <p:txBody>
          <a:bodyPr>
            <a:normAutofit/>
          </a:bodyPr>
          <a:lstStyle/>
          <a:p>
            <a:pPr marL="0" indent="0">
              <a:buNone/>
            </a:pPr>
            <a:r>
              <a:rPr lang="en-GB" dirty="0" smtClean="0"/>
              <a:t>Abuse </a:t>
            </a:r>
            <a:r>
              <a:rPr lang="en-GB" dirty="0"/>
              <a:t>can take many forms: </a:t>
            </a:r>
            <a:endParaRPr lang="en-GB" dirty="0" smtClean="0"/>
          </a:p>
          <a:p>
            <a:r>
              <a:rPr lang="en-GB" b="1" dirty="0" smtClean="0"/>
              <a:t>Discriminatory</a:t>
            </a:r>
            <a:r>
              <a:rPr lang="en-GB" b="1" dirty="0"/>
              <a:t>: </a:t>
            </a:r>
            <a:r>
              <a:rPr lang="en-GB" dirty="0"/>
              <a:t>Being treated </a:t>
            </a:r>
            <a:r>
              <a:rPr lang="en-GB" dirty="0" smtClean="0"/>
              <a:t>differently </a:t>
            </a:r>
            <a:r>
              <a:rPr lang="en-GB" dirty="0"/>
              <a:t>because of ethnicity, </a:t>
            </a:r>
            <a:r>
              <a:rPr lang="en-GB" dirty="0" smtClean="0"/>
              <a:t>sexuality</a:t>
            </a:r>
            <a:r>
              <a:rPr lang="en-GB" dirty="0"/>
              <a:t>, gender, age etc. </a:t>
            </a:r>
          </a:p>
          <a:p>
            <a:r>
              <a:rPr lang="en-GB" b="1" dirty="0"/>
              <a:t>Financial</a:t>
            </a:r>
            <a:r>
              <a:rPr lang="en-GB" dirty="0"/>
              <a:t>: Theft of money, </a:t>
            </a:r>
            <a:r>
              <a:rPr lang="en-GB" dirty="0" smtClean="0"/>
              <a:t>property </a:t>
            </a:r>
            <a:r>
              <a:rPr lang="en-GB" dirty="0"/>
              <a:t>or belongings. </a:t>
            </a:r>
          </a:p>
          <a:p>
            <a:r>
              <a:rPr lang="en-GB" b="1" dirty="0"/>
              <a:t>Domestic: </a:t>
            </a:r>
            <a:r>
              <a:rPr lang="en-GB" dirty="0"/>
              <a:t>May include </a:t>
            </a:r>
            <a:r>
              <a:rPr lang="en-GB" dirty="0" smtClean="0"/>
              <a:t>any </a:t>
            </a:r>
            <a:r>
              <a:rPr lang="en-GB" dirty="0"/>
              <a:t>of the above. </a:t>
            </a:r>
          </a:p>
          <a:p>
            <a:r>
              <a:rPr lang="en-GB" b="1" dirty="0"/>
              <a:t>Institutional: </a:t>
            </a:r>
            <a:r>
              <a:rPr lang="en-GB" dirty="0"/>
              <a:t>Poor </a:t>
            </a:r>
            <a:r>
              <a:rPr lang="en-GB" dirty="0" smtClean="0"/>
              <a:t>working </a:t>
            </a:r>
            <a:r>
              <a:rPr lang="en-GB" dirty="0"/>
              <a:t>practices in </a:t>
            </a:r>
            <a:r>
              <a:rPr lang="en-GB" dirty="0" smtClean="0"/>
              <a:t>care </a:t>
            </a:r>
            <a:r>
              <a:rPr lang="en-GB" dirty="0"/>
              <a:t>homes or </a:t>
            </a:r>
            <a:r>
              <a:rPr lang="en-GB" dirty="0" smtClean="0"/>
              <a:t>hospitals </a:t>
            </a:r>
            <a:r>
              <a:rPr lang="en-GB" dirty="0"/>
              <a:t>that cause </a:t>
            </a:r>
            <a:r>
              <a:rPr lang="en-GB" dirty="0" smtClean="0"/>
              <a:t>poor </a:t>
            </a:r>
            <a:r>
              <a:rPr lang="en-GB" dirty="0"/>
              <a:t>or inadequate </a:t>
            </a:r>
            <a:r>
              <a:rPr lang="en-GB" dirty="0" smtClean="0"/>
              <a:t>care</a:t>
            </a:r>
            <a:r>
              <a:rPr lang="en-GB" dirty="0"/>
              <a:t>. </a:t>
            </a:r>
          </a:p>
        </p:txBody>
      </p:sp>
    </p:spTree>
    <p:extLst>
      <p:ext uri="{BB962C8B-B14F-4D97-AF65-F5344CB8AC3E}">
        <p14:creationId xmlns:p14="http://schemas.microsoft.com/office/powerpoint/2010/main" val="1715438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6. </a:t>
            </a:r>
            <a:r>
              <a:rPr lang="en-GB" dirty="0" smtClean="0"/>
              <a:t> SUT I YMATEB				6</a:t>
            </a:r>
            <a:r>
              <a:rPr lang="en-GB" dirty="0"/>
              <a:t>. HOW TO RESPOND</a:t>
            </a:r>
            <a:br>
              <a:rPr lang="en-GB" dirty="0"/>
            </a:br>
            <a:r>
              <a:rPr lang="en-GB" dirty="0"/>
              <a:t/>
            </a:r>
            <a:br>
              <a:rPr lang="en-GB" dirty="0"/>
            </a:br>
            <a:endParaRPr lang="en-GB" dirty="0"/>
          </a:p>
        </p:txBody>
      </p:sp>
      <p:sp>
        <p:nvSpPr>
          <p:cNvPr id="3" name="Content Placeholder 2"/>
          <p:cNvSpPr>
            <a:spLocks noGrp="1"/>
          </p:cNvSpPr>
          <p:nvPr>
            <p:ph sz="half" idx="1"/>
          </p:nvPr>
        </p:nvSpPr>
        <p:spPr>
          <a:xfrm>
            <a:off x="2592924" y="1361731"/>
            <a:ext cx="4313864" cy="5013901"/>
          </a:xfrm>
        </p:spPr>
        <p:txBody>
          <a:bodyPr>
            <a:noAutofit/>
          </a:bodyPr>
          <a:lstStyle/>
          <a:p>
            <a:pPr marL="0" indent="0">
              <a:buNone/>
            </a:pPr>
            <a:r>
              <a:rPr lang="cy-GB" dirty="0" smtClean="0"/>
              <a:t>Pwy sy’n cam-drin? </a:t>
            </a:r>
          </a:p>
          <a:p>
            <a:r>
              <a:rPr lang="cy-GB" dirty="0" smtClean="0"/>
              <a:t>Gall unrhyw un gam-drin – perthynas, cyfaill, cymydog, gofalwr taledig neu wirfoddol, gweithiwr proffesiynol neu berson diamddiffyn arall. Gall camdriniaeth ddigwydd yn unrhyw le – yng nghartref y person, mewn cartref gofal, mewn ysbyty neu mewn man cyhoeddus. </a:t>
            </a:r>
          </a:p>
          <a:p>
            <a:r>
              <a:rPr lang="cy-GB" dirty="0" smtClean="0"/>
              <a:t>Ewch i wefan Bwrdd Diogelu Gogledd Cymru i gael manylion cyswllt awdurdodau lleol yng ngogledd Cymru er mwyn rhoi gwybod iddynt am unrhyw bryder sydd gennych chi.</a:t>
            </a:r>
            <a:endParaRPr lang="en-GB" dirty="0"/>
          </a:p>
        </p:txBody>
      </p:sp>
      <p:sp>
        <p:nvSpPr>
          <p:cNvPr id="4" name="Content Placeholder 3"/>
          <p:cNvSpPr>
            <a:spLocks noGrp="1"/>
          </p:cNvSpPr>
          <p:nvPr>
            <p:ph sz="half" idx="2"/>
          </p:nvPr>
        </p:nvSpPr>
        <p:spPr>
          <a:xfrm>
            <a:off x="7190747" y="1479177"/>
            <a:ext cx="4313864" cy="4787152"/>
          </a:xfrm>
        </p:spPr>
        <p:txBody>
          <a:bodyPr>
            <a:noAutofit/>
          </a:bodyPr>
          <a:lstStyle/>
          <a:p>
            <a:pPr marL="0" indent="0">
              <a:buNone/>
            </a:pPr>
            <a:r>
              <a:rPr lang="en-GB" dirty="0" smtClean="0"/>
              <a:t>Who </a:t>
            </a:r>
            <a:r>
              <a:rPr lang="en-GB" dirty="0"/>
              <a:t>can abuse? </a:t>
            </a:r>
          </a:p>
          <a:p>
            <a:r>
              <a:rPr lang="en-GB" dirty="0"/>
              <a:t>Anyone can be an abuser </a:t>
            </a:r>
            <a:r>
              <a:rPr lang="en-GB" dirty="0" smtClean="0"/>
              <a:t>- </a:t>
            </a:r>
            <a:r>
              <a:rPr lang="en-GB" dirty="0"/>
              <a:t>a relative, friend or neighbour, </a:t>
            </a:r>
            <a:r>
              <a:rPr lang="en-GB" dirty="0" smtClean="0"/>
              <a:t>a </a:t>
            </a:r>
            <a:r>
              <a:rPr lang="en-GB" dirty="0"/>
              <a:t>paid or volunteer carer, </a:t>
            </a:r>
            <a:r>
              <a:rPr lang="en-GB" dirty="0" smtClean="0"/>
              <a:t>professional </a:t>
            </a:r>
            <a:r>
              <a:rPr lang="en-GB" dirty="0"/>
              <a:t>worker or another </a:t>
            </a:r>
            <a:r>
              <a:rPr lang="en-GB" dirty="0" smtClean="0"/>
              <a:t>vulnerable </a:t>
            </a:r>
            <a:r>
              <a:rPr lang="en-GB" dirty="0"/>
              <a:t>person. Abuse can happen </a:t>
            </a:r>
            <a:r>
              <a:rPr lang="en-GB" dirty="0" smtClean="0"/>
              <a:t>anywhere </a:t>
            </a:r>
            <a:r>
              <a:rPr lang="en-GB" dirty="0"/>
              <a:t>- in the person’s own home, in a </a:t>
            </a:r>
            <a:r>
              <a:rPr lang="en-GB" dirty="0" smtClean="0"/>
              <a:t>care </a:t>
            </a:r>
            <a:r>
              <a:rPr lang="en-GB" dirty="0"/>
              <a:t>home, in hospital or in a public place </a:t>
            </a:r>
            <a:endParaRPr lang="en-GB" dirty="0" smtClean="0"/>
          </a:p>
          <a:p>
            <a:r>
              <a:rPr lang="en-GB" dirty="0" smtClean="0"/>
              <a:t>Visit the NWSB webpage to view the contact details of local authorities in North Wales to report your concerns  </a:t>
            </a:r>
          </a:p>
        </p:txBody>
      </p:sp>
    </p:spTree>
    <p:extLst>
      <p:ext uri="{BB962C8B-B14F-4D97-AF65-F5344CB8AC3E}">
        <p14:creationId xmlns:p14="http://schemas.microsoft.com/office/powerpoint/2010/main" val="3977919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7. GWEITHREDU			</a:t>
            </a:r>
            <a:r>
              <a:rPr lang="en-GB" dirty="0" smtClean="0"/>
              <a:t>	7</a:t>
            </a:r>
            <a:r>
              <a:rPr lang="en-GB" dirty="0"/>
              <a:t>. ACTION</a:t>
            </a:r>
            <a:br>
              <a:rPr lang="en-GB" dirty="0"/>
            </a:br>
            <a:r>
              <a:rPr lang="en-GB" dirty="0"/>
              <a:t/>
            </a:r>
            <a:br>
              <a:rPr lang="en-GB" dirty="0"/>
            </a:br>
            <a:endParaRPr lang="en-GB" dirty="0"/>
          </a:p>
        </p:txBody>
      </p:sp>
      <p:sp>
        <p:nvSpPr>
          <p:cNvPr id="3" name="Content Placeholder 2"/>
          <p:cNvSpPr>
            <a:spLocks noGrp="1"/>
          </p:cNvSpPr>
          <p:nvPr>
            <p:ph sz="half" idx="1"/>
          </p:nvPr>
        </p:nvSpPr>
        <p:spPr>
          <a:xfrm>
            <a:off x="2592924" y="1559859"/>
            <a:ext cx="4313864" cy="3809095"/>
          </a:xfrm>
        </p:spPr>
        <p:txBody>
          <a:bodyPr>
            <a:normAutofit/>
          </a:bodyPr>
          <a:lstStyle/>
          <a:p>
            <a:r>
              <a:rPr lang="cy-GB" dirty="0" smtClean="0"/>
              <a:t>Os ydych chi’n ansicr ynghylch trafod eich pryderon, peidiwch â meddwl “Beth os ydwyf yn anghywir”, meddyliwch “Beth os ydwyf yn gywir?”</a:t>
            </a:r>
          </a:p>
          <a:p>
            <a:r>
              <a:rPr lang="cy-GB" b="1" dirty="0" smtClean="0"/>
              <a:t>Os yw plentyn/oedolyn yr ydych chi’n ei adnabod mewn perygl dybryd, ffoniwch 999 neu ffoniwch 101 os ydych chi’n credu bod trosedd wedi ei chyflawni</a:t>
            </a:r>
          </a:p>
          <a:p>
            <a:endParaRPr lang="en-GB" sz="2000" dirty="0"/>
          </a:p>
        </p:txBody>
      </p:sp>
      <p:sp>
        <p:nvSpPr>
          <p:cNvPr id="4" name="Content Placeholder 3"/>
          <p:cNvSpPr>
            <a:spLocks noGrp="1"/>
          </p:cNvSpPr>
          <p:nvPr>
            <p:ph sz="half" idx="2"/>
          </p:nvPr>
        </p:nvSpPr>
        <p:spPr>
          <a:xfrm>
            <a:off x="7190747" y="1559859"/>
            <a:ext cx="4313864" cy="3809095"/>
          </a:xfrm>
        </p:spPr>
        <p:txBody>
          <a:bodyPr>
            <a:normAutofit/>
          </a:bodyPr>
          <a:lstStyle/>
          <a:p>
            <a:r>
              <a:rPr lang="en-GB" dirty="0" smtClean="0"/>
              <a:t>If </a:t>
            </a:r>
            <a:r>
              <a:rPr lang="en-GB" dirty="0"/>
              <a:t>you are in any doubt about reporting your concerns don't think “What if I'm wrong?” think “What if I'm right?” </a:t>
            </a:r>
          </a:p>
          <a:p>
            <a:r>
              <a:rPr lang="en-GB" b="1" dirty="0"/>
              <a:t>If you or </a:t>
            </a:r>
            <a:r>
              <a:rPr lang="en-GB" b="1" dirty="0" smtClean="0"/>
              <a:t>a child/ </a:t>
            </a:r>
            <a:r>
              <a:rPr lang="en-GB" b="1" dirty="0"/>
              <a:t>adult you know is </a:t>
            </a:r>
            <a:r>
              <a:rPr lang="en-GB" b="1" dirty="0" smtClean="0"/>
              <a:t>in </a:t>
            </a:r>
            <a:r>
              <a:rPr lang="en-GB" b="1" dirty="0"/>
              <a:t>immediate danger </a:t>
            </a:r>
            <a:r>
              <a:rPr lang="en-GB" b="1" dirty="0" smtClean="0"/>
              <a:t>contact </a:t>
            </a:r>
            <a:r>
              <a:rPr lang="en-GB" b="1" dirty="0"/>
              <a:t>999 or call 101 if </a:t>
            </a:r>
            <a:r>
              <a:rPr lang="en-GB" b="1" dirty="0" smtClean="0"/>
              <a:t> you </a:t>
            </a:r>
            <a:r>
              <a:rPr lang="en-GB" b="1" dirty="0"/>
              <a:t>think a crime has been committed </a:t>
            </a:r>
          </a:p>
        </p:txBody>
      </p:sp>
      <p:pic>
        <p:nvPicPr>
          <p:cNvPr id="6" name="Picture 5"/>
          <p:cNvPicPr>
            <a:picLocks noChangeAspect="1"/>
          </p:cNvPicPr>
          <p:nvPr/>
        </p:nvPicPr>
        <p:blipFill>
          <a:blip r:embed="rId2"/>
          <a:stretch>
            <a:fillRect/>
          </a:stretch>
        </p:blipFill>
        <p:spPr>
          <a:xfrm>
            <a:off x="4052233" y="5646488"/>
            <a:ext cx="4445381" cy="957155"/>
          </a:xfrm>
          <a:prstGeom prst="rect">
            <a:avLst/>
          </a:prstGeom>
        </p:spPr>
      </p:pic>
    </p:spTree>
    <p:extLst>
      <p:ext uri="{BB962C8B-B14F-4D97-AF65-F5344CB8AC3E}">
        <p14:creationId xmlns:p14="http://schemas.microsoft.com/office/powerpoint/2010/main" val="3373633900"/>
      </p:ext>
    </p:extLst>
  </p:cSld>
  <p:clrMapOvr>
    <a:masterClrMapping/>
  </p:clrMapOvr>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189</TotalTime>
  <Words>857</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Brîff 7 Munud  - Beth ddylech chi ei wneud os ydych chi’n amau camdriniaeth?   What to do if you suspect Abuse? - 7 Minute Briefing</vt:lpstr>
      <vt:lpstr>1. BETH YDYW?    1. WHAT IS IT?</vt:lpstr>
      <vt:lpstr>2. BETH YDYW ?    2. WHAT IS IT? </vt:lpstr>
      <vt:lpstr>3. BETH YDYW?     3. WHAT IS IT?      </vt:lpstr>
      <vt:lpstr>4. CYDNABYDDIAETH      4. RECOGNITION</vt:lpstr>
      <vt:lpstr>5. MATERION ALLWEDDOL 5. KEY ISSUES        </vt:lpstr>
      <vt:lpstr>6.  SUT I YMATEB    6. HOW TO RESPOND  </vt:lpstr>
      <vt:lpstr>7. GWEITHREDU    7. ACTION  </vt:lpstr>
    </vt:vector>
  </TitlesOfParts>
  <Company>Denbighshire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Pauline Bird</cp:lastModifiedBy>
  <cp:revision>25</cp:revision>
  <dcterms:created xsi:type="dcterms:W3CDTF">2017-10-11T14:35:31Z</dcterms:created>
  <dcterms:modified xsi:type="dcterms:W3CDTF">2017-11-02T10:20:54Z</dcterms:modified>
</cp:coreProperties>
</file>