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922" y="2057400"/>
            <a:ext cx="9448800" cy="39275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Brîff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Munud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Secstio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Sexting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- 7 Minute Briefing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618" y="427594"/>
            <a:ext cx="8911687" cy="86332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1. BETH YDY</a:t>
            </a:r>
            <a:r>
              <a:rPr lang="en-GB" sz="3200" dirty="0"/>
              <a:t>W</a:t>
            </a:r>
            <a:r>
              <a:rPr lang="en-GB" sz="3200" dirty="0" smtClean="0"/>
              <a:t>?				1. WHAT IS IT?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290918"/>
            <a:ext cx="4313864" cy="5298140"/>
          </a:xfrm>
        </p:spPr>
        <p:txBody>
          <a:bodyPr>
            <a:normAutofit/>
          </a:bodyPr>
          <a:lstStyle/>
          <a:p>
            <a:r>
              <a:rPr lang="en-GB" dirty="0"/>
              <a:t>Sexting’ means sending sexually explicit messages </a:t>
            </a:r>
            <a:r>
              <a:rPr lang="en-GB" dirty="0" smtClean="0"/>
              <a:t>and/ or </a:t>
            </a:r>
            <a:r>
              <a:rPr lang="en-GB" dirty="0"/>
              <a:t>suggestive images or videos. ‘Sexts’ can be </a:t>
            </a:r>
            <a:r>
              <a:rPr lang="en-GB" dirty="0" smtClean="0"/>
              <a:t>sent via </a:t>
            </a:r>
            <a:r>
              <a:rPr lang="en-GB" dirty="0"/>
              <a:t>any messaging service (often Social Media apps</a:t>
            </a:r>
            <a:r>
              <a:rPr lang="en-GB" dirty="0" smtClean="0"/>
              <a:t>). Sexting </a:t>
            </a:r>
            <a:r>
              <a:rPr lang="en-GB" dirty="0"/>
              <a:t>can also be called ‘trading nudes’, ‘dirties</a:t>
            </a:r>
            <a:r>
              <a:rPr lang="en-GB" dirty="0" smtClean="0"/>
              <a:t>’, ‘</a:t>
            </a:r>
            <a:r>
              <a:rPr lang="en-GB" dirty="0"/>
              <a:t>nude selfies’ or ‘pic-for-pic’. </a:t>
            </a:r>
            <a:endParaRPr lang="en-GB" dirty="0" smtClean="0"/>
          </a:p>
          <a:p>
            <a:r>
              <a:rPr lang="en-GB" dirty="0" smtClean="0"/>
              <a:t>Studies </a:t>
            </a:r>
            <a:r>
              <a:rPr lang="en-GB" dirty="0"/>
              <a:t>suggest up to </a:t>
            </a:r>
            <a:r>
              <a:rPr lang="en-GB" dirty="0" smtClean="0"/>
              <a:t>a third </a:t>
            </a:r>
            <a:r>
              <a:rPr lang="en-GB" dirty="0"/>
              <a:t>of 15 year olds have shared a nude or </a:t>
            </a:r>
            <a:r>
              <a:rPr lang="en-GB" dirty="0" smtClean="0"/>
              <a:t>semi-nude image </a:t>
            </a:r>
            <a:r>
              <a:rPr lang="en-GB" dirty="0"/>
              <a:t>of themselves. Particularly concerning is </a:t>
            </a:r>
            <a:r>
              <a:rPr lang="en-GB" dirty="0" smtClean="0"/>
              <a:t>that young </a:t>
            </a:r>
            <a:r>
              <a:rPr lang="en-GB" dirty="0"/>
              <a:t>people often perceive Sexting as a ‘</a:t>
            </a:r>
            <a:r>
              <a:rPr lang="en-GB" dirty="0" smtClean="0"/>
              <a:t>mundane’ activity </a:t>
            </a:r>
            <a:r>
              <a:rPr lang="en-GB" dirty="0"/>
              <a:t>or ‘no big deal’. Sexting is </a:t>
            </a:r>
            <a:r>
              <a:rPr lang="en-GB" dirty="0" smtClean="0"/>
              <a:t>increasingly occurring </a:t>
            </a:r>
            <a:r>
              <a:rPr lang="en-GB" dirty="0"/>
              <a:t>as a ‘pre-relationship’ activity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2162618" y="1169893"/>
            <a:ext cx="4740458" cy="5419165"/>
          </a:xfrm>
        </p:spPr>
        <p:txBody>
          <a:bodyPr>
            <a:noAutofit/>
          </a:bodyPr>
          <a:lstStyle/>
          <a:p>
            <a:r>
              <a:rPr lang="cy-GB" dirty="0"/>
              <a:t>Ystyr ‘</a:t>
            </a:r>
            <a:r>
              <a:rPr lang="cy-GB" dirty="0" err="1"/>
              <a:t>secstio</a:t>
            </a:r>
            <a:r>
              <a:rPr lang="cy-GB" dirty="0"/>
              <a:t>’ yw anfon negeseuon o natur rywiol a/neu luniau neu fideos awgrymog. Mae modd anfon ‘</a:t>
            </a:r>
            <a:r>
              <a:rPr lang="cy-GB" dirty="0" err="1"/>
              <a:t>secst</a:t>
            </a:r>
            <a:r>
              <a:rPr lang="cy-GB" dirty="0"/>
              <a:t>' drwy unrhyw wasanaeth negeseuon (</a:t>
            </a:r>
            <a:r>
              <a:rPr lang="cy-GB" dirty="0" err="1"/>
              <a:t>apiau'r</a:t>
            </a:r>
            <a:r>
              <a:rPr lang="cy-GB" dirty="0"/>
              <a:t> cyfryngau cymdeithasol, yn aml). Mae </a:t>
            </a:r>
            <a:r>
              <a:rPr lang="cy-GB" dirty="0" err="1"/>
              <a:t>secstio</a:t>
            </a:r>
            <a:r>
              <a:rPr lang="cy-GB" dirty="0"/>
              <a:t> hefyd yn cael ei alw'n Saesneg yn ‘</a:t>
            </a:r>
            <a:r>
              <a:rPr lang="cy-GB" i="1" dirty="0" err="1"/>
              <a:t>trading</a:t>
            </a:r>
            <a:r>
              <a:rPr lang="cy-GB" i="1" dirty="0"/>
              <a:t> </a:t>
            </a:r>
            <a:r>
              <a:rPr lang="cy-GB" i="1" dirty="0" err="1"/>
              <a:t>nudes</a:t>
            </a:r>
            <a:r>
              <a:rPr lang="cy-GB" dirty="0"/>
              <a:t>’, ‘</a:t>
            </a:r>
            <a:r>
              <a:rPr lang="cy-GB" i="1" dirty="0" err="1"/>
              <a:t>dirties</a:t>
            </a:r>
            <a:r>
              <a:rPr lang="cy-GB" dirty="0"/>
              <a:t>’, ‘</a:t>
            </a:r>
            <a:r>
              <a:rPr lang="cy-GB" i="1" dirty="0" err="1"/>
              <a:t>nude</a:t>
            </a:r>
            <a:r>
              <a:rPr lang="cy-GB" i="1" dirty="0"/>
              <a:t> </a:t>
            </a:r>
            <a:r>
              <a:rPr lang="cy-GB" i="1" dirty="0" err="1"/>
              <a:t>selfies</a:t>
            </a:r>
            <a:r>
              <a:rPr lang="cy-GB" dirty="0"/>
              <a:t>’ neu ‘</a:t>
            </a:r>
            <a:r>
              <a:rPr lang="cy-GB" i="1" dirty="0"/>
              <a:t>pic-</a:t>
            </a:r>
            <a:r>
              <a:rPr lang="cy-GB" i="1" dirty="0" err="1"/>
              <a:t>for</a:t>
            </a:r>
            <a:r>
              <a:rPr lang="cy-GB" i="1" dirty="0"/>
              <a:t>-pic</a:t>
            </a:r>
            <a:r>
              <a:rPr lang="cy-GB" dirty="0"/>
              <a:t>’. </a:t>
            </a:r>
          </a:p>
          <a:p>
            <a:r>
              <a:rPr lang="cy-GB" dirty="0"/>
              <a:t>Mae astudiaethau’n awgrymu bod hyd at un rhan o dair o rai 15 oed wedi rhannu llun noeth neu hanner noeth ohonyn </a:t>
            </a:r>
            <a:r>
              <a:rPr lang="cy-GB" dirty="0" err="1"/>
              <a:t>nhw'u</a:t>
            </a:r>
            <a:r>
              <a:rPr lang="cy-GB" dirty="0"/>
              <a:t> hunain. Mae’n peri pryder bod pobl ifanc yn aml yn gweld </a:t>
            </a:r>
            <a:r>
              <a:rPr lang="cy-GB" dirty="0" err="1"/>
              <a:t>secstio</a:t>
            </a:r>
            <a:r>
              <a:rPr lang="cy-GB" dirty="0"/>
              <a:t> fel rhywbeth dinod sydd ddim yma nac acw. Mae </a:t>
            </a:r>
            <a:r>
              <a:rPr lang="cy-GB" dirty="0" err="1"/>
              <a:t>secstio</a:t>
            </a:r>
            <a:r>
              <a:rPr lang="cy-GB" dirty="0"/>
              <a:t> i’w weld yn amlach fel rhywbeth sy’n digwydd cyn ffurfio perthynas.</a:t>
            </a:r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212" y="624110"/>
            <a:ext cx="9272399" cy="1280890"/>
          </a:xfrm>
        </p:spPr>
        <p:txBody>
          <a:bodyPr>
            <a:normAutofit/>
          </a:bodyPr>
          <a:lstStyle/>
          <a:p>
            <a:r>
              <a:rPr lang="en-GB" sz="3200" dirty="0"/>
              <a:t>2. BETH </a:t>
            </a:r>
            <a:r>
              <a:rPr lang="en-GB" sz="3200" dirty="0" smtClean="0"/>
              <a:t>YDYW ?				   2. WHAT IS IT?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777622"/>
          </a:xfrm>
        </p:spPr>
        <p:txBody>
          <a:bodyPr>
            <a:normAutofit/>
          </a:bodyPr>
          <a:lstStyle/>
          <a:p>
            <a:r>
              <a:rPr lang="en-GB" dirty="0"/>
              <a:t>When images are shared online, control is lost. Some apps offer time-limited viewing then ‘deleting’ images which engenders a false sense of security. Studies have shown that 90% of those who have received a ‘sext’, subsequently shared it with others</a:t>
            </a:r>
            <a:endParaRPr lang="en-GB" b="1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2232212" y="2133600"/>
            <a:ext cx="4670864" cy="3777622"/>
          </a:xfrm>
        </p:spPr>
        <p:txBody>
          <a:bodyPr>
            <a:normAutofit/>
          </a:bodyPr>
          <a:lstStyle/>
          <a:p>
            <a:r>
              <a:rPr lang="cy-GB" dirty="0"/>
              <a:t>Pan mae lluniau’n cael eu rhannu ar-lein, rydych yn colli rheolaeth. Ar rai </a:t>
            </a:r>
            <a:r>
              <a:rPr lang="cy-GB" dirty="0" err="1"/>
              <a:t>apiau</a:t>
            </a:r>
            <a:r>
              <a:rPr lang="cy-GB" dirty="0"/>
              <a:t>, mae modd gweld y llun am gyfnod o amser cyn i’r ap ei ‘ddileu', sy’n camarwain pobl i feddwl ei fod yn ddiogel. Mae astudiaethau wedi dangos bod 90% o’r rheini sydd wedi derbyn ‘</a:t>
            </a:r>
            <a:r>
              <a:rPr lang="cy-GB" dirty="0" err="1"/>
              <a:t>secst</a:t>
            </a:r>
            <a:r>
              <a:rPr lang="cy-GB" dirty="0"/>
              <a:t>’ wedi’i rannu ag eraill.</a:t>
            </a:r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848" y="624110"/>
            <a:ext cx="9705994" cy="1280890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3</a:t>
            </a:r>
            <a:r>
              <a:rPr lang="nn-NO" dirty="0"/>
              <a:t>. </a:t>
            </a:r>
            <a:r>
              <a:rPr lang="nn-NO" dirty="0" smtClean="0"/>
              <a:t>BETH YDYW?				    3</a:t>
            </a:r>
            <a:r>
              <a:rPr lang="nn-NO" dirty="0"/>
              <a:t>. </a:t>
            </a:r>
            <a:r>
              <a:rPr lang="nn-NO" dirty="0" smtClean="0"/>
              <a:t>WHAT IS IT?</a:t>
            </a:r>
            <a:br>
              <a:rPr lang="nn-NO" dirty="0" smtClean="0"/>
            </a:br>
            <a:r>
              <a:rPr lang="nn-NO" dirty="0" smtClean="0"/>
              <a:t>   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0848" y="1329655"/>
            <a:ext cx="4585446" cy="5366979"/>
          </a:xfrm>
        </p:spPr>
        <p:txBody>
          <a:bodyPr>
            <a:normAutofit lnSpcReduction="10000"/>
          </a:bodyPr>
          <a:lstStyle/>
          <a:p>
            <a:r>
              <a:rPr lang="cy-GB" dirty="0"/>
              <a:t>Gall person ifanc rannu llun neu fideo o natur rywiol ohonyn </a:t>
            </a:r>
            <a:r>
              <a:rPr lang="cy-GB" dirty="0" err="1"/>
              <a:t>nhw’u</a:t>
            </a:r>
            <a:r>
              <a:rPr lang="cy-GB" dirty="0"/>
              <a:t> hunain, gan ddweud: ‘mae pawb yn gwneud'; 'dim ond '</a:t>
            </a:r>
            <a:r>
              <a:rPr lang="cy-GB" dirty="0" err="1"/>
              <a:t>chydig</a:t>
            </a:r>
            <a:r>
              <a:rPr lang="cy-GB" dirty="0"/>
              <a:t> o hwyl ydi o'; ‘rydw i’n falch o fy nghorff’; mae’n hwb i’w hunanhyder, gall ddigwydd wrth </a:t>
            </a:r>
            <a:r>
              <a:rPr lang="cy-GB" dirty="0" err="1"/>
              <a:t>fflyrtio</a:t>
            </a:r>
            <a:r>
              <a:rPr lang="cy-GB" dirty="0"/>
              <a:t>, efallai eu bod yn teimlo dan bwysau neu'n cael eu hannog neu orfodi i rannu, efallai eu bod yn ei gweld yn haws ildio ac anfon llun, efallai eu bod mewn cariad ac yn ymddiried yn y sawl y maent yn anfon y llun atynt neu fe allent fod yn chwilio am gymeradwyaeth. </a:t>
            </a:r>
          </a:p>
          <a:p>
            <a:r>
              <a:rPr lang="cy-GB" dirty="0"/>
              <a:t>Mae posib’ ei ystyried fel ffurf arall ar ymddygiad pobl yn eu harddegau o gymryd risg.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29655"/>
            <a:ext cx="4313864" cy="457418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young person may </a:t>
            </a:r>
            <a:r>
              <a:rPr lang="en-GB" dirty="0" smtClean="0"/>
              <a:t>share a </a:t>
            </a:r>
            <a:r>
              <a:rPr lang="en-GB" dirty="0"/>
              <a:t>sexual image or </a:t>
            </a:r>
            <a:r>
              <a:rPr lang="en-GB" dirty="0" smtClean="0"/>
              <a:t>video of </a:t>
            </a:r>
            <a:r>
              <a:rPr lang="en-GB" dirty="0"/>
              <a:t>themselves including</a:t>
            </a:r>
            <a:r>
              <a:rPr lang="en-GB" dirty="0" smtClean="0"/>
              <a:t>: ‘</a:t>
            </a:r>
            <a:r>
              <a:rPr lang="en-GB" dirty="0"/>
              <a:t>everyone is doing it’, ‘</a:t>
            </a:r>
            <a:r>
              <a:rPr lang="en-GB" dirty="0" smtClean="0"/>
              <a:t>it’s just </a:t>
            </a:r>
            <a:r>
              <a:rPr lang="en-GB" dirty="0"/>
              <a:t>banter’; ‘I am proud </a:t>
            </a:r>
            <a:r>
              <a:rPr lang="en-GB" dirty="0" smtClean="0"/>
              <a:t>of my </a:t>
            </a:r>
            <a:r>
              <a:rPr lang="en-GB" dirty="0"/>
              <a:t>body’; it’s a boost </a:t>
            </a:r>
            <a:r>
              <a:rPr lang="en-GB" dirty="0" smtClean="0"/>
              <a:t>to their </a:t>
            </a:r>
            <a:r>
              <a:rPr lang="en-GB" dirty="0"/>
              <a:t>self-esteem, it may </a:t>
            </a:r>
            <a:r>
              <a:rPr lang="en-GB" dirty="0" smtClean="0"/>
              <a:t>be part </a:t>
            </a:r>
            <a:r>
              <a:rPr lang="en-GB" dirty="0"/>
              <a:t>of flirting, </a:t>
            </a:r>
            <a:r>
              <a:rPr lang="en-GB" dirty="0" smtClean="0"/>
              <a:t>they </a:t>
            </a:r>
            <a:r>
              <a:rPr lang="en-GB" dirty="0"/>
              <a:t>may feel under pressure, harassed </a:t>
            </a:r>
            <a:r>
              <a:rPr lang="en-GB" dirty="0" smtClean="0"/>
              <a:t>or blackmailed </a:t>
            </a:r>
            <a:r>
              <a:rPr lang="en-GB" dirty="0"/>
              <a:t>to share, they may feel </a:t>
            </a:r>
            <a:r>
              <a:rPr lang="en-GB" dirty="0" smtClean="0"/>
              <a:t>it’s easier </a:t>
            </a:r>
            <a:r>
              <a:rPr lang="en-GB" dirty="0"/>
              <a:t>to give in and send an </a:t>
            </a:r>
            <a:r>
              <a:rPr lang="en-GB" dirty="0" smtClean="0"/>
              <a:t>image, they </a:t>
            </a:r>
            <a:r>
              <a:rPr lang="en-GB" dirty="0"/>
              <a:t>may be in love and trust </a:t>
            </a:r>
            <a:r>
              <a:rPr lang="en-GB" dirty="0" smtClean="0"/>
              <a:t>the person </a:t>
            </a:r>
            <a:r>
              <a:rPr lang="en-GB" dirty="0"/>
              <a:t>they are sending it to </a:t>
            </a:r>
            <a:r>
              <a:rPr lang="en-GB" dirty="0" smtClean="0"/>
              <a:t>or they </a:t>
            </a:r>
            <a:r>
              <a:rPr lang="en-GB" dirty="0"/>
              <a:t>may be seeking approval. </a:t>
            </a:r>
            <a:endParaRPr lang="en-GB" dirty="0" smtClean="0"/>
          </a:p>
          <a:p>
            <a:r>
              <a:rPr lang="en-GB" dirty="0" smtClean="0"/>
              <a:t>It may </a:t>
            </a:r>
            <a:r>
              <a:rPr lang="en-GB" dirty="0"/>
              <a:t>be viewed as an </a:t>
            </a:r>
            <a:r>
              <a:rPr lang="en-GB" dirty="0" smtClean="0"/>
              <a:t>extension of </a:t>
            </a:r>
            <a:r>
              <a:rPr lang="en-GB" dirty="0"/>
              <a:t>other adolescent ‘</a:t>
            </a:r>
            <a:r>
              <a:rPr lang="en-GB" dirty="0" smtClean="0"/>
              <a:t>risk-taking’ behaviour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46" y="624110"/>
            <a:ext cx="9376266" cy="1280890"/>
          </a:xfrm>
        </p:spPr>
        <p:txBody>
          <a:bodyPr>
            <a:normAutofit/>
          </a:bodyPr>
          <a:lstStyle/>
          <a:p>
            <a:r>
              <a:rPr lang="nn-NO" sz="3200" dirty="0"/>
              <a:t>4. </a:t>
            </a:r>
            <a:r>
              <a:rPr lang="nn-NO" sz="3200" dirty="0" smtClean="0"/>
              <a:t>CYDBABYDDIAETH		   	4. RECOGNITION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8346" y="1559859"/>
            <a:ext cx="4313864" cy="4122763"/>
          </a:xfrm>
        </p:spPr>
        <p:txBody>
          <a:bodyPr>
            <a:normAutofit/>
          </a:bodyPr>
          <a:lstStyle/>
          <a:p>
            <a:r>
              <a:rPr lang="cy-GB" dirty="0"/>
              <a:t>Gall fod â goblygiadau mwy hirdymor gan y gall y lluniau sydd wedi’u rhannu godi eto pan maent yn oedolion. Yn achos yr hyn a elwir yn Saesneg yn ‘</a:t>
            </a:r>
            <a:r>
              <a:rPr lang="cy-GB" i="1" dirty="0" err="1"/>
              <a:t>Sextortion</a:t>
            </a:r>
            <a:r>
              <a:rPr lang="cy-GB" dirty="0"/>
              <a:t>', mae bygythiad o rannu'r lluniau gyda'u teulu, eu plant eu hunain, eu ffrindiau neu eu cydweithwyr.</a:t>
            </a:r>
          </a:p>
          <a:p>
            <a:r>
              <a:rPr lang="cy-GB" dirty="0"/>
              <a:t>Dylai pob gweithle sy’n gweithio gyda phlant a phobl ifanc fod â pholisïau a gweithdrefnau o fewn y polisi diogelu sy’n cyfeirio at </a:t>
            </a:r>
            <a:r>
              <a:rPr lang="cy-GB" dirty="0" err="1"/>
              <a:t>secstio</a:t>
            </a:r>
            <a:r>
              <a:rPr lang="cy-GB" dirty="0"/>
              <a:t>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59859"/>
            <a:ext cx="4313864" cy="4343985"/>
          </a:xfrm>
        </p:spPr>
        <p:txBody>
          <a:bodyPr>
            <a:normAutofit/>
          </a:bodyPr>
          <a:lstStyle/>
          <a:p>
            <a:r>
              <a:rPr lang="en-GB" dirty="0"/>
              <a:t>It can have </a:t>
            </a:r>
            <a:r>
              <a:rPr lang="en-GB" dirty="0" smtClean="0"/>
              <a:t>longer-term consequences </a:t>
            </a:r>
            <a:r>
              <a:rPr lang="en-GB" dirty="0"/>
              <a:t>as </a:t>
            </a:r>
            <a:r>
              <a:rPr lang="en-GB" dirty="0" smtClean="0"/>
              <a:t>the shared </a:t>
            </a:r>
            <a:r>
              <a:rPr lang="en-GB" dirty="0"/>
              <a:t>images </a:t>
            </a:r>
            <a:r>
              <a:rPr lang="en-GB" dirty="0" smtClean="0"/>
              <a:t>can potentially </a:t>
            </a:r>
            <a:r>
              <a:rPr lang="en-GB" dirty="0"/>
              <a:t>return in </a:t>
            </a:r>
            <a:r>
              <a:rPr lang="en-GB" dirty="0" smtClean="0"/>
              <a:t>their later </a:t>
            </a:r>
            <a:r>
              <a:rPr lang="en-GB" dirty="0"/>
              <a:t>life as adults. </a:t>
            </a:r>
            <a:r>
              <a:rPr lang="en-GB" dirty="0" smtClean="0"/>
              <a:t>In cases </a:t>
            </a:r>
            <a:r>
              <a:rPr lang="en-GB" dirty="0"/>
              <a:t>of ‘Sextortion</a:t>
            </a:r>
            <a:r>
              <a:rPr lang="en-GB" dirty="0" smtClean="0"/>
              <a:t>’, the </a:t>
            </a:r>
            <a:r>
              <a:rPr lang="en-GB" dirty="0"/>
              <a:t>threat of </a:t>
            </a:r>
            <a:r>
              <a:rPr lang="en-GB" dirty="0" smtClean="0"/>
              <a:t>sharing the </a:t>
            </a:r>
            <a:r>
              <a:rPr lang="en-GB" dirty="0"/>
              <a:t>images </a:t>
            </a:r>
            <a:r>
              <a:rPr lang="en-GB" dirty="0" smtClean="0"/>
              <a:t>with their family, own children, friends </a:t>
            </a:r>
            <a:r>
              <a:rPr lang="en-GB" dirty="0"/>
              <a:t>or </a:t>
            </a:r>
            <a:r>
              <a:rPr lang="en-GB" dirty="0" smtClean="0"/>
              <a:t>work colleagues</a:t>
            </a:r>
          </a:p>
          <a:p>
            <a:r>
              <a:rPr lang="en-GB" dirty="0"/>
              <a:t>Every organisation working </a:t>
            </a:r>
            <a:r>
              <a:rPr lang="en-GB" dirty="0" smtClean="0"/>
              <a:t>with children </a:t>
            </a:r>
            <a:r>
              <a:rPr lang="en-GB" dirty="0"/>
              <a:t>and young people </a:t>
            </a:r>
            <a:r>
              <a:rPr lang="en-GB" dirty="0" smtClean="0"/>
              <a:t>should have </a:t>
            </a:r>
            <a:r>
              <a:rPr lang="en-GB" dirty="0"/>
              <a:t>policies and procedures </a:t>
            </a:r>
            <a:r>
              <a:rPr lang="en-GB" dirty="0" smtClean="0"/>
              <a:t>within the </a:t>
            </a:r>
            <a:r>
              <a:rPr lang="en-GB" dirty="0"/>
              <a:t>safeguarding policy that </a:t>
            </a:r>
            <a:r>
              <a:rPr lang="en-GB" dirty="0" smtClean="0"/>
              <a:t>include reference </a:t>
            </a:r>
            <a:r>
              <a:rPr lang="en-GB" dirty="0"/>
              <a:t>to Sexting.</a:t>
            </a:r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624110"/>
            <a:ext cx="9307511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</a:t>
            </a:r>
            <a:r>
              <a:rPr lang="en-GB" dirty="0"/>
              <a:t>. </a:t>
            </a:r>
            <a:r>
              <a:rPr lang="en-GB" dirty="0" smtClean="0"/>
              <a:t>MATERION ALLWEDOL	5. KEY ISSUES</a:t>
            </a:r>
            <a:r>
              <a:rPr lang="en-GB" dirty="0"/>
              <a:t>					</a:t>
            </a:r>
            <a:r>
              <a:rPr lang="en-GB" dirty="0" smtClean="0"/>
              <a:t>	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7100" y="1519519"/>
            <a:ext cx="4653755" cy="4768840"/>
          </a:xfrm>
        </p:spPr>
        <p:txBody>
          <a:bodyPr>
            <a:normAutofit lnSpcReduction="10000"/>
          </a:bodyPr>
          <a:lstStyle/>
          <a:p>
            <a:r>
              <a:rPr lang="cy-GB" sz="1900" dirty="0"/>
              <a:t>Mae'n rhoi plant a phobl ifanc mewn mwy o berygl o gamfanteisio.</a:t>
            </a:r>
          </a:p>
          <a:p>
            <a:r>
              <a:rPr lang="cy-GB" sz="1900" dirty="0"/>
              <a:t>Mae’n erbyn y gyfraith. Mae creu neu rannu lluniau anaddas o blant yn anghyfreithlon, hyd yn oed os yw’r person sy’n gwneud hynny’n blentyn ei hun. Mae plentyn yn torri’r gyfraith os ydynt yn: tynnu, rhannu, meddu ar, lawrlwytho neu storio llun neu fideo anaddas o blentyn (hyd yn oed os yw’r plentyn wedi rhoi ‘caniatâd’ i’w greu).</a:t>
            </a:r>
          </a:p>
          <a:p>
            <a:r>
              <a:rPr lang="cy-GB" sz="1900" dirty="0"/>
              <a:t>Gall fod â goblygiadau mwy hirdymor.</a:t>
            </a:r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19519"/>
            <a:ext cx="4313864" cy="401456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It places children and young people at additional risk of exploitation.</a:t>
            </a:r>
          </a:p>
          <a:p>
            <a:r>
              <a:rPr lang="en-GB" dirty="0"/>
              <a:t>It is against the law. Creating or sharing explicit images of a child is illegal, even if the person doing it is a child themselves. A child is breaking the law if they: take, share, possess, download or store an explicit image or video of a child (even if the child gave their ‘permission’ for it to be created).</a:t>
            </a:r>
          </a:p>
          <a:p>
            <a:r>
              <a:rPr lang="en-GB" dirty="0"/>
              <a:t>It can have longer term consequences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6. </a:t>
            </a:r>
            <a:r>
              <a:rPr lang="en-GB" dirty="0" smtClean="0"/>
              <a:t> SUT I YMATEB				6</a:t>
            </a:r>
            <a:r>
              <a:rPr lang="en-GB" dirty="0"/>
              <a:t>. HOW TO RESPOND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A ydych chi’n holi'n gyson ynglŷn â defnydd o'r cyfryngau cymdeithasol wrth asesu plentyn/teulu?</a:t>
            </a:r>
          </a:p>
          <a:p>
            <a:r>
              <a:rPr lang="cy-GB" dirty="0"/>
              <a:t>A ydych chi’n trafod </a:t>
            </a:r>
            <a:r>
              <a:rPr lang="cy-GB" dirty="0" err="1"/>
              <a:t>secstio</a:t>
            </a:r>
            <a:r>
              <a:rPr lang="cy-GB" dirty="0"/>
              <a:t> gyda phlant a’u hymddygiad cyffredinol ar-lein?</a:t>
            </a:r>
          </a:p>
          <a:p>
            <a:r>
              <a:rPr lang="cy-GB" dirty="0"/>
              <a:t>A ydych chi’n gwybod beth yw polisïau a gweithdrefnau’r sefydliad i reoli achosion o </a:t>
            </a:r>
            <a:r>
              <a:rPr lang="cy-GB" dirty="0" err="1"/>
              <a:t>secstio</a:t>
            </a:r>
            <a:r>
              <a:rPr lang="cy-GB" dirty="0"/>
              <a:t>?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Do you routinely ask about </a:t>
            </a:r>
            <a:r>
              <a:rPr lang="en-GB" dirty="0" err="1" smtClean="0"/>
              <a:t>SocialMedia</a:t>
            </a:r>
            <a:r>
              <a:rPr lang="en-GB" dirty="0" smtClean="0"/>
              <a:t> </a:t>
            </a:r>
            <a:r>
              <a:rPr lang="en-GB" dirty="0"/>
              <a:t>use when assessing a </a:t>
            </a:r>
            <a:r>
              <a:rPr lang="en-GB" dirty="0" smtClean="0"/>
              <a:t>child/ family</a:t>
            </a:r>
            <a:r>
              <a:rPr lang="en-GB" dirty="0"/>
              <a:t>?</a:t>
            </a:r>
          </a:p>
          <a:p>
            <a:r>
              <a:rPr lang="en-GB" dirty="0"/>
              <a:t>Do you talk to children </a:t>
            </a:r>
            <a:r>
              <a:rPr lang="en-GB" dirty="0" smtClean="0"/>
              <a:t>about Sexting </a:t>
            </a:r>
            <a:r>
              <a:rPr lang="en-GB" dirty="0"/>
              <a:t>and their </a:t>
            </a:r>
            <a:r>
              <a:rPr lang="en-GB" dirty="0" smtClean="0"/>
              <a:t>broader online </a:t>
            </a:r>
            <a:r>
              <a:rPr lang="en-GB" dirty="0"/>
              <a:t>behaviour?</a:t>
            </a:r>
          </a:p>
          <a:p>
            <a:r>
              <a:rPr lang="en-GB" dirty="0"/>
              <a:t>Do you know </a:t>
            </a:r>
            <a:r>
              <a:rPr lang="en-GB" dirty="0" smtClean="0"/>
              <a:t>organisation’s policies </a:t>
            </a:r>
            <a:r>
              <a:rPr lang="en-GB" dirty="0"/>
              <a:t>and procedures </a:t>
            </a:r>
            <a:r>
              <a:rPr lang="en-GB" dirty="0" smtClean="0"/>
              <a:t>for managing </a:t>
            </a:r>
            <a:r>
              <a:rPr lang="en-GB" dirty="0"/>
              <a:t>Sexting incidents?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0" y="624110"/>
            <a:ext cx="9353082" cy="720596"/>
          </a:xfrm>
        </p:spPr>
        <p:txBody>
          <a:bodyPr>
            <a:normAutofit fontScale="90000"/>
          </a:bodyPr>
          <a:lstStyle/>
          <a:p>
            <a:r>
              <a:rPr lang="en-GB" dirty="0"/>
              <a:t>7. GWEITHREDU			</a:t>
            </a:r>
            <a:r>
              <a:rPr lang="en-GB" dirty="0" smtClean="0"/>
              <a:t>	     7</a:t>
            </a:r>
            <a:r>
              <a:rPr lang="en-GB" dirty="0"/>
              <a:t>. ACTION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7201" y="1344706"/>
            <a:ext cx="4751547" cy="4190706"/>
          </a:xfrm>
        </p:spPr>
        <p:txBody>
          <a:bodyPr>
            <a:normAutofit fontScale="92500" lnSpcReduction="10000"/>
          </a:bodyPr>
          <a:lstStyle/>
          <a:p>
            <a:r>
              <a:rPr lang="cy-GB" sz="1900" dirty="0"/>
              <a:t>Byddwch yn bwyllog, yn ddeallgar a dilynwch bolisïau a gweithdrefnau diogelu eich sefydliad.</a:t>
            </a:r>
          </a:p>
          <a:p>
            <a:r>
              <a:rPr lang="cy-GB" sz="1900" dirty="0"/>
              <a:t>Sicrhewch eich bod yn canolbwyntio ar y plentyn ac nid ar y dechnoleg (mater diogelu yw </a:t>
            </a:r>
            <a:r>
              <a:rPr lang="cy-GB" sz="1900" dirty="0" err="1"/>
              <a:t>secstio</a:t>
            </a:r>
            <a:r>
              <a:rPr lang="cy-GB" sz="1900" dirty="0"/>
              <a:t> yn ei hanfod).</a:t>
            </a:r>
          </a:p>
          <a:p>
            <a:r>
              <a:rPr lang="cy-GB" sz="1900" dirty="0"/>
              <a:t>Cysylltwch â’r Heddlu a Gwasanaeth Gofal Cymdeithasol Plant : os oes oedolyn yn rhan ohono; os oes pwysau neu orfodaeth; os yw’r lluniau/fideo’n eithafol neu’n dangos trais; os yw’r plentyn yn iau na 13; os oes perygl o niwed ar yr adeg honno (Canllawiau UKCCIS)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344706"/>
            <a:ext cx="4736794" cy="4559138"/>
          </a:xfrm>
        </p:spPr>
        <p:txBody>
          <a:bodyPr>
            <a:noAutofit/>
          </a:bodyPr>
          <a:lstStyle/>
          <a:p>
            <a:r>
              <a:rPr lang="en-GB" sz="1700" dirty="0"/>
              <a:t>Remain calm, be understanding </a:t>
            </a:r>
            <a:r>
              <a:rPr lang="en-GB" sz="1700" dirty="0" smtClean="0"/>
              <a:t>and follow </a:t>
            </a:r>
            <a:r>
              <a:rPr lang="en-GB" sz="1700" dirty="0"/>
              <a:t>your organisation’s </a:t>
            </a:r>
            <a:r>
              <a:rPr lang="en-GB" sz="1700" dirty="0" smtClean="0"/>
              <a:t>Safeguarding policies </a:t>
            </a:r>
            <a:r>
              <a:rPr lang="en-GB" sz="1700" dirty="0"/>
              <a:t>and procedures.</a:t>
            </a:r>
          </a:p>
          <a:p>
            <a:r>
              <a:rPr lang="en-GB" sz="1700" dirty="0" smtClean="0"/>
              <a:t>Ensure </a:t>
            </a:r>
            <a:r>
              <a:rPr lang="en-GB" sz="1700" dirty="0"/>
              <a:t>your focus remains </a:t>
            </a:r>
            <a:r>
              <a:rPr lang="en-GB" sz="1700" dirty="0" smtClean="0"/>
              <a:t>child centric and </a:t>
            </a:r>
            <a:r>
              <a:rPr lang="en-GB" sz="1700" dirty="0"/>
              <a:t>do not be </a:t>
            </a:r>
            <a:r>
              <a:rPr lang="en-GB" sz="1700" dirty="0" smtClean="0"/>
              <a:t>distracted by </a:t>
            </a:r>
            <a:r>
              <a:rPr lang="en-GB" sz="1700" dirty="0"/>
              <a:t>the technology (</a:t>
            </a:r>
            <a:r>
              <a:rPr lang="en-GB" sz="1700" dirty="0" smtClean="0"/>
              <a:t>Sexting fundamentally </a:t>
            </a:r>
            <a:r>
              <a:rPr lang="en-GB" sz="1700" dirty="0"/>
              <a:t>remains </a:t>
            </a:r>
            <a:r>
              <a:rPr lang="en-GB" sz="1700" dirty="0" smtClean="0"/>
              <a:t>a Safeguarding </a:t>
            </a:r>
            <a:r>
              <a:rPr lang="en-GB" sz="1700" dirty="0"/>
              <a:t>issue).</a:t>
            </a:r>
          </a:p>
          <a:p>
            <a:r>
              <a:rPr lang="en-GB" sz="1700" dirty="0" smtClean="0"/>
              <a:t>Contact </a:t>
            </a:r>
            <a:r>
              <a:rPr lang="en-GB" sz="1700" dirty="0"/>
              <a:t>the Police </a:t>
            </a:r>
            <a:r>
              <a:rPr lang="en-GB" sz="1700" dirty="0" smtClean="0"/>
              <a:t>and Children’s </a:t>
            </a:r>
            <a:r>
              <a:rPr lang="en-GB" sz="1700" dirty="0"/>
              <a:t>Social Care </a:t>
            </a:r>
            <a:r>
              <a:rPr lang="en-GB" sz="1700" dirty="0" smtClean="0"/>
              <a:t>if: there </a:t>
            </a:r>
            <a:r>
              <a:rPr lang="en-GB" sz="1700" dirty="0"/>
              <a:t>is Adult </a:t>
            </a:r>
            <a:r>
              <a:rPr lang="en-GB" sz="1700" dirty="0" smtClean="0"/>
              <a:t>Involvement; there </a:t>
            </a:r>
            <a:r>
              <a:rPr lang="en-GB" sz="1700" dirty="0"/>
              <a:t>is Coercion </a:t>
            </a:r>
            <a:r>
              <a:rPr lang="en-GB" sz="1700" dirty="0" smtClean="0"/>
              <a:t>or Blackmail</a:t>
            </a:r>
            <a:r>
              <a:rPr lang="en-GB" sz="1700" dirty="0"/>
              <a:t>; the </a:t>
            </a:r>
            <a:r>
              <a:rPr lang="en-GB" sz="1700" dirty="0" smtClean="0"/>
              <a:t>images/ video </a:t>
            </a:r>
            <a:r>
              <a:rPr lang="en-GB" sz="1700" dirty="0"/>
              <a:t>are Extreme </a:t>
            </a:r>
            <a:r>
              <a:rPr lang="en-GB" sz="1700" dirty="0" smtClean="0"/>
              <a:t>or show </a:t>
            </a:r>
            <a:r>
              <a:rPr lang="en-GB" sz="1700" dirty="0"/>
              <a:t>Violence; </a:t>
            </a:r>
            <a:r>
              <a:rPr lang="en-GB" sz="1700" dirty="0" smtClean="0"/>
              <a:t>the child </a:t>
            </a:r>
            <a:r>
              <a:rPr lang="en-GB" sz="1700" dirty="0"/>
              <a:t>is under </a:t>
            </a:r>
            <a:r>
              <a:rPr lang="en-GB" sz="1700" dirty="0" smtClean="0"/>
              <a:t>the age </a:t>
            </a:r>
            <a:r>
              <a:rPr lang="en-GB" sz="1700" dirty="0"/>
              <a:t>of 13; there </a:t>
            </a:r>
            <a:r>
              <a:rPr lang="en-GB" sz="1700" dirty="0" smtClean="0"/>
              <a:t>is immediate </a:t>
            </a:r>
            <a:r>
              <a:rPr lang="en-GB" sz="1700" dirty="0"/>
              <a:t>risk </a:t>
            </a:r>
            <a:r>
              <a:rPr lang="en-GB" sz="1700" dirty="0" smtClean="0"/>
              <a:t>of harm </a:t>
            </a:r>
            <a:r>
              <a:rPr lang="en-GB" sz="1700" dirty="0"/>
              <a:t>(</a:t>
            </a:r>
            <a:r>
              <a:rPr lang="en-GB" sz="1700" dirty="0" smtClean="0"/>
              <a:t>UKCCIS Guidance</a:t>
            </a:r>
            <a:r>
              <a:rPr lang="en-GB" sz="1700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233" y="5646488"/>
            <a:ext cx="44453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39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1166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Brîff 7 Munud  - Secstio    Sexting  - 7 Minute Briefing</vt:lpstr>
      <vt:lpstr>1. BETH YDYW?    1. WHAT IS IT?</vt:lpstr>
      <vt:lpstr>2. BETH YDYW ?       2. WHAT IS IT? </vt:lpstr>
      <vt:lpstr>3. BETH YDYW?        3. WHAT IS IT?      </vt:lpstr>
      <vt:lpstr>4. CYDBABYDDIAETH      4. RECOGNITION</vt:lpstr>
      <vt:lpstr>5. MATERION ALLWEDOL 5. KEY ISSUES        </vt:lpstr>
      <vt:lpstr>6.  SUT I YMATEB    6. HOW TO RESPOND  </vt:lpstr>
      <vt:lpstr>7. GWEITHREDU         7. ACTION  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26</cp:revision>
  <dcterms:created xsi:type="dcterms:W3CDTF">2017-10-11T14:35:31Z</dcterms:created>
  <dcterms:modified xsi:type="dcterms:W3CDTF">2017-11-03T13:37:34Z</dcterms:modified>
</cp:coreProperties>
</file>