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003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38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44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1199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91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5749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193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248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19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8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7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3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53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9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8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86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38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922" y="1895912"/>
            <a:ext cx="9448800" cy="4261607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Brîff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 </a:t>
            </a: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Munud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y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Atal Radicaliaeth </a:t>
            </a:r>
            <a:r>
              <a:rPr lang="cy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y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y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y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Preventing Radicalisation </a:t>
            </a:r>
            <a:b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Minute Briefing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8676" y="677917"/>
            <a:ext cx="4352921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15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1. BETH YDY</a:t>
            </a:r>
            <a:r>
              <a:rPr lang="en-GB" sz="3200" dirty="0"/>
              <a:t>W</a:t>
            </a:r>
            <a:r>
              <a:rPr lang="en-GB" sz="3200" dirty="0" smtClean="0"/>
              <a:t>?				1. WHAT IS IT?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1559859"/>
            <a:ext cx="4313864" cy="4351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y-GB" dirty="0" smtClean="0"/>
              <a:t>Mae gan bob gweithiwr proffesiynol ddyletswydd statudol i gynorthwyo’r gwaith o atal terfysgaeth. Y prif nodau yw atal a diogelu. </a:t>
            </a:r>
          </a:p>
          <a:p>
            <a:r>
              <a:rPr lang="cy-GB" dirty="0" smtClean="0"/>
              <a:t>Mae ‘Rhaglen Sianel’ yn defnyddio dull aml-asiantaeth i ddiogelu pobl ddiamddiffyn drwy: </a:t>
            </a:r>
          </a:p>
          <a:p>
            <a:r>
              <a:rPr lang="cy-GB" dirty="0" smtClean="0"/>
              <a:t>1. Adnabod unigolion mewn perygl </a:t>
            </a:r>
          </a:p>
          <a:p>
            <a:r>
              <a:rPr lang="cy-GB" dirty="0" smtClean="0"/>
              <a:t>2. Asesu natur a maint y perygl hwnnw</a:t>
            </a:r>
          </a:p>
          <a:p>
            <a:r>
              <a:rPr lang="cy-GB" dirty="0" smtClean="0"/>
              <a:t>3. Datblygu cynllun cefnogi priodol ar gyfer yr unigolyn. </a:t>
            </a:r>
          </a:p>
          <a:p>
            <a:pPr marL="0" indent="0">
              <a:buNone/>
            </a:pP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1559859"/>
            <a:ext cx="4313864" cy="43439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All </a:t>
            </a:r>
            <a:r>
              <a:rPr lang="en-GB" dirty="0"/>
              <a:t>professionals have a statutory duty to assist in preventing terrorism. The main aim is prevention and safeguarding. </a:t>
            </a:r>
          </a:p>
          <a:p>
            <a:r>
              <a:rPr lang="en-GB" dirty="0"/>
              <a:t>The ‘Channel programme’ uses a multi-agency approach to protect people who are vulnerable by: </a:t>
            </a:r>
          </a:p>
          <a:p>
            <a:r>
              <a:rPr lang="en-GB" dirty="0"/>
              <a:t>1. Identifying individuals at risk; </a:t>
            </a:r>
          </a:p>
          <a:p>
            <a:r>
              <a:rPr lang="en-GB" dirty="0"/>
              <a:t>2. Assessing the nature and extent of that risk </a:t>
            </a:r>
          </a:p>
          <a:p>
            <a:r>
              <a:rPr lang="en-GB" dirty="0"/>
              <a:t>3. Developing an appropriate support plan for ,</a:t>
            </a:r>
            <a:r>
              <a:rPr lang="en-GB" dirty="0" smtClean="0"/>
              <a:t>the </a:t>
            </a:r>
            <a:r>
              <a:rPr lang="en-GB" dirty="0"/>
              <a:t>individual. </a:t>
            </a:r>
          </a:p>
        </p:txBody>
      </p:sp>
    </p:spTree>
    <p:extLst>
      <p:ext uri="{BB962C8B-B14F-4D97-AF65-F5344CB8AC3E}">
        <p14:creationId xmlns:p14="http://schemas.microsoft.com/office/powerpoint/2010/main" val="1932234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2. BETH </a:t>
            </a:r>
            <a:r>
              <a:rPr lang="en-GB" sz="3200" dirty="0" smtClean="0"/>
              <a:t>YDYW ?				2. WHAT IS IT?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2924" y="1642128"/>
            <a:ext cx="4313864" cy="3777622"/>
          </a:xfrm>
        </p:spPr>
        <p:txBody>
          <a:bodyPr>
            <a:normAutofit/>
          </a:bodyPr>
          <a:lstStyle/>
          <a:p>
            <a:r>
              <a:rPr lang="cy-GB" sz="2000" dirty="0" smtClean="0"/>
              <a:t>Mae’r perygl o radicaleiddio yn ganlyniad i nifer o ffactorau ac mae adnabod y risgiau yn gofyn i staff arfer eu barn broffesiynol, gan dderbyn cyngor pellach yn ôl yr angen. </a:t>
            </a:r>
          </a:p>
          <a:p>
            <a:r>
              <a:rPr lang="cy-GB" sz="2000" dirty="0" smtClean="0"/>
              <a:t>Erbyn hyn mae gan lawer o asiantaethau un pwynt cyswllt, yr arweinydd diogelu fel rheol, sy’n gallu cynorthwyo. </a:t>
            </a:r>
            <a:endParaRPr lang="cy-GB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77300" y="1642128"/>
            <a:ext cx="4475736" cy="3777622"/>
          </a:xfrm>
        </p:spPr>
        <p:txBody>
          <a:bodyPr>
            <a:normAutofit/>
          </a:bodyPr>
          <a:lstStyle/>
          <a:p>
            <a:r>
              <a:rPr lang="en-GB" sz="2000" dirty="0" smtClean="0"/>
              <a:t>The </a:t>
            </a:r>
            <a:r>
              <a:rPr lang="en-GB" sz="2000" dirty="0"/>
              <a:t>risk of radicalisation is the product of a number of factors and identifying this risk requires that staff exercise their professional judgement, seeking further advice as necessary. </a:t>
            </a:r>
          </a:p>
          <a:p>
            <a:r>
              <a:rPr lang="en-GB" sz="2000" dirty="0"/>
              <a:t>Many agencies now have a single point of contact, often their safeguarding lead, </a:t>
            </a:r>
            <a:r>
              <a:rPr lang="en-GB" sz="2000" dirty="0" smtClean="0"/>
              <a:t>who </a:t>
            </a:r>
            <a:r>
              <a:rPr lang="en-GB" sz="2000" dirty="0"/>
              <a:t>can assist. </a:t>
            </a:r>
          </a:p>
        </p:txBody>
      </p:sp>
    </p:spTree>
    <p:extLst>
      <p:ext uri="{BB962C8B-B14F-4D97-AF65-F5344CB8AC3E}">
        <p14:creationId xmlns:p14="http://schemas.microsoft.com/office/powerpoint/2010/main" val="4004014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4110"/>
            <a:ext cx="9187629" cy="1280890"/>
          </a:xfrm>
        </p:spPr>
        <p:txBody>
          <a:bodyPr>
            <a:normAutofit fontScale="90000"/>
          </a:bodyPr>
          <a:lstStyle/>
          <a:p>
            <a:r>
              <a:rPr lang="nn-NO" dirty="0" smtClean="0"/>
              <a:t>3</a:t>
            </a:r>
            <a:r>
              <a:rPr lang="nn-NO" dirty="0"/>
              <a:t>. </a:t>
            </a:r>
            <a:r>
              <a:rPr lang="nn-NO" dirty="0" smtClean="0"/>
              <a:t>BETH YDYW?				 3</a:t>
            </a:r>
            <a:r>
              <a:rPr lang="nn-NO" dirty="0"/>
              <a:t>. </a:t>
            </a:r>
            <a:r>
              <a:rPr lang="nn-NO" dirty="0" smtClean="0"/>
              <a:t>WHAT IS IT?</a:t>
            </a:r>
            <a:br>
              <a:rPr lang="nn-NO" dirty="0" smtClean="0"/>
            </a:br>
            <a:r>
              <a:rPr lang="nn-NO" dirty="0" smtClean="0"/>
              <a:t>    </a:t>
            </a:r>
            <a:r>
              <a:rPr lang="nn-NO" dirty="0"/>
              <a:t/>
            </a:r>
            <a:br>
              <a:rPr lang="nn-NO" dirty="0"/>
            </a:br>
            <a:endParaRPr lang="nn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1667435"/>
            <a:ext cx="4313864" cy="3777622"/>
          </a:xfrm>
        </p:spPr>
        <p:txBody>
          <a:bodyPr>
            <a:normAutofit/>
          </a:bodyPr>
          <a:lstStyle/>
          <a:p>
            <a:r>
              <a:rPr lang="cy-GB" sz="2000" b="1" dirty="0" smtClean="0"/>
              <a:t>Gall dangosyddion oedolyn diamddiffyn gynnwys: </a:t>
            </a:r>
          </a:p>
          <a:p>
            <a:r>
              <a:rPr lang="cy-GB" sz="2000" dirty="0" smtClean="0"/>
              <a:t>• Argyfwng hunaniaeth</a:t>
            </a:r>
          </a:p>
          <a:p>
            <a:r>
              <a:rPr lang="cy-GB" sz="2000" dirty="0" smtClean="0"/>
              <a:t>• Argyfwng personol</a:t>
            </a:r>
          </a:p>
          <a:p>
            <a:r>
              <a:rPr lang="cy-GB" sz="2000" dirty="0" smtClean="0"/>
              <a:t>• Amgylchiadau personol</a:t>
            </a:r>
          </a:p>
          <a:p>
            <a:r>
              <a:rPr lang="cy-GB" sz="2000" dirty="0" smtClean="0"/>
              <a:t>• Dyheadau heb eu gwireddu – Teimladau o anghyfiawnder, methiant</a:t>
            </a:r>
          </a:p>
          <a:p>
            <a:r>
              <a:rPr lang="cy-GB" sz="2000" dirty="0" smtClean="0"/>
              <a:t>• Troseddu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1667435"/>
            <a:ext cx="4313864" cy="4236409"/>
          </a:xfrm>
        </p:spPr>
        <p:txBody>
          <a:bodyPr>
            <a:normAutofit/>
          </a:bodyPr>
          <a:lstStyle/>
          <a:p>
            <a:r>
              <a:rPr lang="en-GB" sz="2000" b="1" dirty="0" smtClean="0"/>
              <a:t>Indicators </a:t>
            </a:r>
            <a:r>
              <a:rPr lang="en-GB" sz="2000" b="1" dirty="0"/>
              <a:t>of vulnerability can include: </a:t>
            </a:r>
          </a:p>
          <a:p>
            <a:r>
              <a:rPr lang="en-GB" sz="2000" dirty="0"/>
              <a:t>• Identity Crisis </a:t>
            </a:r>
          </a:p>
          <a:p>
            <a:r>
              <a:rPr lang="en-GB" sz="2000" dirty="0"/>
              <a:t>• Personal Crisis </a:t>
            </a:r>
          </a:p>
          <a:p>
            <a:r>
              <a:rPr lang="en-GB" sz="2000" dirty="0"/>
              <a:t>• Personal Circumstances </a:t>
            </a:r>
          </a:p>
          <a:p>
            <a:r>
              <a:rPr lang="en-GB" sz="2000" dirty="0"/>
              <a:t>• Unmet Aspirations – </a:t>
            </a:r>
            <a:r>
              <a:rPr lang="en-GB" sz="2000" dirty="0" smtClean="0"/>
              <a:t>Perceptions </a:t>
            </a:r>
            <a:r>
              <a:rPr lang="en-GB" sz="2000" dirty="0"/>
              <a:t>of injustice; </a:t>
            </a:r>
            <a:r>
              <a:rPr lang="en-GB" sz="2000" dirty="0" smtClean="0"/>
              <a:t>feelings </a:t>
            </a:r>
            <a:r>
              <a:rPr lang="en-GB" sz="2000" dirty="0"/>
              <a:t>of failure </a:t>
            </a:r>
          </a:p>
          <a:p>
            <a:r>
              <a:rPr lang="en-GB" sz="2000" dirty="0"/>
              <a:t>• Criminality </a:t>
            </a:r>
          </a:p>
        </p:txBody>
      </p:sp>
    </p:spTree>
    <p:extLst>
      <p:ext uri="{BB962C8B-B14F-4D97-AF65-F5344CB8AC3E}">
        <p14:creationId xmlns:p14="http://schemas.microsoft.com/office/powerpoint/2010/main" val="149480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346" y="624110"/>
            <a:ext cx="9376266" cy="1280890"/>
          </a:xfrm>
        </p:spPr>
        <p:txBody>
          <a:bodyPr>
            <a:normAutofit/>
          </a:bodyPr>
          <a:lstStyle/>
          <a:p>
            <a:r>
              <a:rPr lang="nn-NO" sz="3200" dirty="0"/>
              <a:t>4. </a:t>
            </a:r>
            <a:r>
              <a:rPr lang="nn-NO" sz="3200" dirty="0" smtClean="0"/>
              <a:t>CYDNABYDDIAETH		   	4. RECOGNITION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2615" y="1547998"/>
            <a:ext cx="4313864" cy="4933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y-GB" sz="2000" b="1" dirty="0" smtClean="0"/>
              <a:t>Mae’r dangosyddion posibl a nodir yng nghanllawiau Rhaglen Sianel yn cynnwys: </a:t>
            </a:r>
            <a:endParaRPr lang="cy-GB" sz="2000" dirty="0" smtClean="0"/>
          </a:p>
          <a:p>
            <a:r>
              <a:rPr lang="cy-GB" sz="2000" dirty="0" smtClean="0"/>
              <a:t>Defnyddio iaith amhriodol</a:t>
            </a:r>
          </a:p>
          <a:p>
            <a:r>
              <a:rPr lang="cy-GB" sz="2000" dirty="0" smtClean="0"/>
              <a:t>Meddu ar, neu ddarllen, llenyddiaeth eithafol treisgar </a:t>
            </a:r>
          </a:p>
          <a:p>
            <a:r>
              <a:rPr lang="cy-GB" sz="2000" dirty="0" smtClean="0"/>
              <a:t>Newid mewn ymddygiad </a:t>
            </a:r>
          </a:p>
          <a:p>
            <a:r>
              <a:rPr lang="cy-GB" sz="2000" dirty="0" smtClean="0"/>
              <a:t>Mynegi barn eithafol </a:t>
            </a:r>
          </a:p>
          <a:p>
            <a:r>
              <a:rPr lang="cy-GB" sz="2000" dirty="0" smtClean="0"/>
              <a:t>Hyrwyddo dulliau a chamau gweithredu treisgar </a:t>
            </a:r>
          </a:p>
          <a:p>
            <a:r>
              <a:rPr lang="cy-GB" sz="2000" dirty="0" smtClean="0"/>
              <a:t>Cymdeithasu gydag eithafwyr hysbys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69723" y="1547999"/>
            <a:ext cx="4313864" cy="49334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smtClean="0"/>
              <a:t>Potential </a:t>
            </a:r>
            <a:r>
              <a:rPr lang="en-GB" sz="2000" b="1" dirty="0"/>
              <a:t>indicators identified by the Channel Guidance include: </a:t>
            </a:r>
            <a:endParaRPr lang="en-GB" sz="2000" dirty="0"/>
          </a:p>
          <a:p>
            <a:r>
              <a:rPr lang="en-GB" sz="2000" dirty="0" smtClean="0"/>
              <a:t>Use </a:t>
            </a:r>
            <a:r>
              <a:rPr lang="en-GB" sz="2000" dirty="0"/>
              <a:t>of inappropriate </a:t>
            </a:r>
            <a:r>
              <a:rPr lang="en-GB" sz="2000" dirty="0" smtClean="0"/>
              <a:t>language</a:t>
            </a:r>
            <a:r>
              <a:rPr lang="en-GB" sz="2000" dirty="0"/>
              <a:t>; </a:t>
            </a:r>
          </a:p>
          <a:p>
            <a:r>
              <a:rPr lang="en-GB" sz="2000" dirty="0" smtClean="0"/>
              <a:t>Possession </a:t>
            </a:r>
            <a:r>
              <a:rPr lang="en-GB" sz="2000" dirty="0"/>
              <a:t>or accessing </a:t>
            </a:r>
            <a:r>
              <a:rPr lang="en-GB" sz="2000" dirty="0" smtClean="0"/>
              <a:t>violent </a:t>
            </a:r>
            <a:r>
              <a:rPr lang="en-GB" sz="2000" dirty="0"/>
              <a:t>extremist literature; </a:t>
            </a:r>
          </a:p>
          <a:p>
            <a:r>
              <a:rPr lang="en-GB" sz="2000" dirty="0" smtClean="0"/>
              <a:t>Behavioural </a:t>
            </a:r>
            <a:r>
              <a:rPr lang="en-GB" sz="2000" dirty="0"/>
              <a:t>changes; </a:t>
            </a:r>
          </a:p>
          <a:p>
            <a:r>
              <a:rPr lang="en-GB" sz="2000" dirty="0" smtClean="0"/>
              <a:t>The </a:t>
            </a:r>
            <a:r>
              <a:rPr lang="en-GB" sz="2000" dirty="0"/>
              <a:t>expression of extremist </a:t>
            </a:r>
            <a:r>
              <a:rPr lang="en-GB" sz="2000" dirty="0" smtClean="0"/>
              <a:t>views</a:t>
            </a:r>
            <a:r>
              <a:rPr lang="en-GB" sz="2000" dirty="0"/>
              <a:t>; </a:t>
            </a:r>
          </a:p>
          <a:p>
            <a:r>
              <a:rPr lang="en-GB" sz="2000" dirty="0" smtClean="0"/>
              <a:t>Advocating </a:t>
            </a:r>
            <a:r>
              <a:rPr lang="en-GB" sz="2000" dirty="0"/>
              <a:t>violent actions </a:t>
            </a:r>
            <a:r>
              <a:rPr lang="en-GB" sz="2000" dirty="0" smtClean="0"/>
              <a:t>and </a:t>
            </a:r>
            <a:r>
              <a:rPr lang="en-GB" sz="2000" dirty="0"/>
              <a:t>means; </a:t>
            </a:r>
          </a:p>
          <a:p>
            <a:r>
              <a:rPr lang="en-GB" sz="2000" dirty="0" smtClean="0"/>
              <a:t>Association </a:t>
            </a:r>
            <a:r>
              <a:rPr lang="en-GB" sz="2000" dirty="0"/>
              <a:t>with known </a:t>
            </a:r>
            <a:r>
              <a:rPr lang="en-GB" sz="2000" dirty="0" smtClean="0"/>
              <a:t>extremists</a:t>
            </a:r>
            <a:r>
              <a:rPr lang="en-GB" sz="2000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4159331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7100" y="624110"/>
            <a:ext cx="9307511" cy="12808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5</a:t>
            </a:r>
            <a:r>
              <a:rPr lang="en-GB" dirty="0"/>
              <a:t>. </a:t>
            </a:r>
            <a:r>
              <a:rPr lang="en-GB" dirty="0" smtClean="0"/>
              <a:t>MATERION ALLWEDDOL	5. KEY ISSUES</a:t>
            </a:r>
            <a:r>
              <a:rPr lang="en-GB" dirty="0"/>
              <a:t>					</a:t>
            </a:r>
            <a:r>
              <a:rPr lang="en-GB" dirty="0" smtClean="0"/>
              <a:t>	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1600200"/>
            <a:ext cx="4313864" cy="4311022"/>
          </a:xfrm>
        </p:spPr>
        <p:txBody>
          <a:bodyPr>
            <a:normAutofit/>
          </a:bodyPr>
          <a:lstStyle/>
          <a:p>
            <a:r>
              <a:rPr lang="cy-GB" sz="2000" dirty="0" smtClean="0"/>
              <a:t>Mae gan bob aelod o staff, gwirfoddolwr a gofalwr rôl i’w chwarae o ran diogelu a chefnogi pobl ddiamddiffyn sy’n defnyddio gwasanaethau yng ngogledd Cymru ac mae atal radicaliaeth yn rhan bwysig o’n dyletswydd gofal i bobl. </a:t>
            </a:r>
            <a:endParaRPr lang="en-GB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1600200"/>
            <a:ext cx="4313864" cy="4311022"/>
          </a:xfrm>
        </p:spPr>
        <p:txBody>
          <a:bodyPr>
            <a:normAutofit/>
          </a:bodyPr>
          <a:lstStyle/>
          <a:p>
            <a:r>
              <a:rPr lang="en-GB" sz="2000" dirty="0" smtClean="0"/>
              <a:t>Every </a:t>
            </a:r>
            <a:r>
              <a:rPr lang="en-GB" sz="2000" dirty="0"/>
              <a:t>member of </a:t>
            </a:r>
            <a:r>
              <a:rPr lang="en-GB" sz="2000" dirty="0" smtClean="0"/>
              <a:t>staff</a:t>
            </a:r>
            <a:r>
              <a:rPr lang="en-GB" sz="2000" dirty="0"/>
              <a:t>, volunteer and </a:t>
            </a:r>
            <a:r>
              <a:rPr lang="en-GB" sz="2000" dirty="0" smtClean="0"/>
              <a:t>carer </a:t>
            </a:r>
            <a:r>
              <a:rPr lang="en-GB" sz="2000" dirty="0"/>
              <a:t>has a role to </a:t>
            </a:r>
            <a:r>
              <a:rPr lang="en-GB" sz="2000" dirty="0" smtClean="0"/>
              <a:t>play </a:t>
            </a:r>
            <a:r>
              <a:rPr lang="en-GB" sz="2000" dirty="0"/>
              <a:t>in protecting and </a:t>
            </a:r>
            <a:r>
              <a:rPr lang="en-GB" sz="2000" dirty="0" smtClean="0"/>
              <a:t>supporting vulnerable individuals </a:t>
            </a:r>
            <a:r>
              <a:rPr lang="en-GB" sz="2000" dirty="0"/>
              <a:t>who use </a:t>
            </a:r>
            <a:r>
              <a:rPr lang="en-GB" sz="2000" dirty="0" smtClean="0"/>
              <a:t>services </a:t>
            </a:r>
            <a:r>
              <a:rPr lang="en-GB" sz="2000" dirty="0"/>
              <a:t>in the </a:t>
            </a:r>
            <a:r>
              <a:rPr lang="en-GB" sz="2000" dirty="0" smtClean="0"/>
              <a:t>North Wales  </a:t>
            </a:r>
            <a:r>
              <a:rPr lang="en-GB" sz="2000" dirty="0"/>
              <a:t>and </a:t>
            </a:r>
            <a:r>
              <a:rPr lang="en-GB" sz="2000" dirty="0" smtClean="0"/>
              <a:t>the prevention </a:t>
            </a:r>
            <a:r>
              <a:rPr lang="en-GB" sz="2000" dirty="0"/>
              <a:t>of radicalisation </a:t>
            </a:r>
            <a:r>
              <a:rPr lang="en-GB" sz="2000" dirty="0" smtClean="0"/>
              <a:t>is </a:t>
            </a:r>
            <a:r>
              <a:rPr lang="en-GB" sz="2000" dirty="0"/>
              <a:t>fundamental to our duty of  </a:t>
            </a:r>
            <a:r>
              <a:rPr lang="en-GB" sz="2000" dirty="0" smtClean="0"/>
              <a:t>care </a:t>
            </a:r>
            <a:r>
              <a:rPr lang="en-GB" sz="2000" dirty="0"/>
              <a:t>to such individuals. </a:t>
            </a:r>
          </a:p>
        </p:txBody>
      </p:sp>
    </p:spTree>
    <p:extLst>
      <p:ext uri="{BB962C8B-B14F-4D97-AF65-F5344CB8AC3E}">
        <p14:creationId xmlns:p14="http://schemas.microsoft.com/office/powerpoint/2010/main" val="1715438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6. </a:t>
            </a:r>
            <a:r>
              <a:rPr lang="en-GB" dirty="0" smtClean="0"/>
              <a:t> SUT I YMATEB				6</a:t>
            </a:r>
            <a:r>
              <a:rPr lang="en-GB" dirty="0"/>
              <a:t>. HOW TO RESPOND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2924" y="1588340"/>
            <a:ext cx="4313864" cy="3777622"/>
          </a:xfrm>
        </p:spPr>
        <p:txBody>
          <a:bodyPr>
            <a:normAutofit/>
          </a:bodyPr>
          <a:lstStyle/>
          <a:p>
            <a:r>
              <a:rPr lang="cy-GB" sz="2000" dirty="0" smtClean="0"/>
              <a:t>Byddwch yn ymwybodol o’r posibilrwydd bod rhai pobl yn cael eu radicaleiddio, a gwnewch yn siŵr eich bod yn ymwybodol o’r gweithdrefnau i'w dilyn.</a:t>
            </a:r>
          </a:p>
          <a:p>
            <a:r>
              <a:rPr lang="cy-GB" sz="2000" dirty="0" smtClean="0"/>
              <a:t>Gallwch helpu i liniaru rhai o’r ffactorau a nodwyd mewn perthynas â phobl ddiamddiffyn</a:t>
            </a:r>
            <a:endParaRPr lang="cy-GB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1588340"/>
            <a:ext cx="4313864" cy="3777622"/>
          </a:xfrm>
        </p:spPr>
        <p:txBody>
          <a:bodyPr>
            <a:normAutofit/>
          </a:bodyPr>
          <a:lstStyle/>
          <a:p>
            <a:r>
              <a:rPr lang="en-GB" sz="2000" dirty="0" smtClean="0"/>
              <a:t>Be </a:t>
            </a:r>
            <a:r>
              <a:rPr lang="en-GB" sz="2000" dirty="0"/>
              <a:t>aware of the possibility that some individuals may be becoming radicalised, and make sure you know the local procedures to </a:t>
            </a:r>
            <a:r>
              <a:rPr lang="en-GB" sz="2000" dirty="0" smtClean="0"/>
              <a:t>follow</a:t>
            </a:r>
            <a:r>
              <a:rPr lang="en-GB" sz="2000" dirty="0"/>
              <a:t>. </a:t>
            </a:r>
            <a:endParaRPr lang="en-GB" sz="2000" dirty="0" smtClean="0"/>
          </a:p>
          <a:p>
            <a:r>
              <a:rPr lang="en-GB" sz="2000" dirty="0" smtClean="0"/>
              <a:t> </a:t>
            </a:r>
            <a:r>
              <a:rPr lang="en-GB" sz="2000" dirty="0"/>
              <a:t>Help to alleviate some of the vulnerability factors  </a:t>
            </a:r>
            <a:r>
              <a:rPr lang="en-GB" sz="2000" dirty="0" smtClean="0"/>
              <a:t>identified. </a:t>
            </a:r>
          </a:p>
        </p:txBody>
      </p:sp>
    </p:spTree>
    <p:extLst>
      <p:ext uri="{BB962C8B-B14F-4D97-AF65-F5344CB8AC3E}">
        <p14:creationId xmlns:p14="http://schemas.microsoft.com/office/powerpoint/2010/main" val="3977919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7. GWEITHREDU			</a:t>
            </a:r>
            <a:r>
              <a:rPr lang="en-GB" dirty="0" smtClean="0"/>
              <a:t>	7</a:t>
            </a:r>
            <a:r>
              <a:rPr lang="en-GB" dirty="0"/>
              <a:t>. ACTION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2924" y="1676125"/>
            <a:ext cx="4313864" cy="3777622"/>
          </a:xfrm>
        </p:spPr>
        <p:txBody>
          <a:bodyPr>
            <a:normAutofit/>
          </a:bodyPr>
          <a:lstStyle/>
          <a:p>
            <a:r>
              <a:rPr lang="cy-GB" dirty="0" smtClean="0"/>
              <a:t>Cysylltwch â’ch arweinydd diogelu, a fydd yn gwybod sut i atgyfeirio at Banel y Sianel. </a:t>
            </a: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1676125"/>
            <a:ext cx="4313864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Contact </a:t>
            </a:r>
            <a:r>
              <a:rPr lang="en-GB" sz="2000" dirty="0"/>
              <a:t>your safeguarding Lead who will know how to refer to Channel </a:t>
            </a:r>
            <a:r>
              <a:rPr lang="en-GB" sz="2000" dirty="0" smtClean="0"/>
              <a:t>Panel</a:t>
            </a:r>
            <a:r>
              <a:rPr lang="en-GB" sz="2000" dirty="0"/>
              <a:t>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2233" y="5646488"/>
            <a:ext cx="4445381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63390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136</TotalTime>
  <Words>586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  Brîff 7 Munud -  Atal Radicaliaeth   Preventing Radicalisation  7 Minute Briefing</vt:lpstr>
      <vt:lpstr>1. BETH YDYW?    1. WHAT IS IT?</vt:lpstr>
      <vt:lpstr>2. BETH YDYW ?    2. WHAT IS IT? </vt:lpstr>
      <vt:lpstr>3. BETH YDYW?     3. WHAT IS IT?      </vt:lpstr>
      <vt:lpstr>4. CYDNABYDDIAETH      4. RECOGNITION</vt:lpstr>
      <vt:lpstr>5. MATERION ALLWEDDOL 5. KEY ISSUES        </vt:lpstr>
      <vt:lpstr>6.  SUT I YMATEB    6. HOW TO RESPOND  </vt:lpstr>
      <vt:lpstr>7. GWEITHREDU    7. ACTION  </vt:lpstr>
    </vt:vector>
  </TitlesOfParts>
  <Company>Denbighshire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TRIAWD GWENWYNIG – BRIFFIAD 7 MUNUD  TOXIC TRIO – 7 MINUTE BRIEFING</dc:title>
  <dc:creator>Pauline Bird</dc:creator>
  <cp:lastModifiedBy>Pauline Bird</cp:lastModifiedBy>
  <cp:revision>22</cp:revision>
  <dcterms:created xsi:type="dcterms:W3CDTF">2017-10-11T14:35:31Z</dcterms:created>
  <dcterms:modified xsi:type="dcterms:W3CDTF">2017-11-02T11:58:24Z</dcterms:modified>
</cp:coreProperties>
</file>