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8" r:id="rId1"/>
  </p:sldMasterIdLst>
  <p:sldIdLst>
    <p:sldId id="256" r:id="rId2"/>
    <p:sldId id="257" r:id="rId3"/>
    <p:sldId id="264" r:id="rId4"/>
    <p:sldId id="259" r:id="rId5"/>
    <p:sldId id="260" r:id="rId6"/>
    <p:sldId id="261" r:id="rId7"/>
    <p:sldId id="262" r:id="rId8"/>
    <p:sldId id="258"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20039" autoAdjust="0"/>
    <p:restoredTop sz="94660"/>
  </p:normalViewPr>
  <p:slideViewPr>
    <p:cSldViewPr snapToGrid="0">
      <p:cViewPr varScale="1">
        <p:scale>
          <a:sx n="71" d="100"/>
          <a:sy n="71" d="100"/>
        </p:scale>
        <p:origin x="90" y="180"/>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12/21/2017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3143824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12/21/2017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7044436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12/21/2017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5911993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12/21/2017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39749165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12/21/2017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3757495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12/21/2017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59519345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12/21/2017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96424846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12/21/2017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3891948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12/21/2017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2409829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12/21/2017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4729739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12/21/2017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9155339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12/21/2017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3835534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12/21/2017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3112970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12/21/2017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545135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12/21/2017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9488833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12/21/2017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0808695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48A87A34-81AB-432B-8DAE-1953F412C126}" type="datetimeFigureOut">
              <a:rPr lang="en-US" smtClean="0"/>
              <a:pPr/>
              <a:t>12/21/2017</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858382088"/>
      </p:ext>
    </p:extLst>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 id="2147483710" r:id="rId12"/>
    <p:sldLayoutId id="2147483711" r:id="rId13"/>
    <p:sldLayoutId id="2147483712" r:id="rId14"/>
    <p:sldLayoutId id="2147483713" r:id="rId15"/>
    <p:sldLayoutId id="2147483714"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29922" y="1734796"/>
            <a:ext cx="9448800" cy="4503634"/>
          </a:xfrm>
        </p:spPr>
        <p:txBody>
          <a:bodyPr>
            <a:normAutofit fontScale="90000"/>
          </a:bodyPr>
          <a:lstStyle/>
          <a:p>
            <a:pPr algn="ctr"/>
            <a:r>
              <a:rPr lang="en-GB" dirty="0" smtClean="0"/>
              <a:t/>
            </a:r>
            <a:br>
              <a:rPr lang="en-GB" dirty="0" smtClean="0"/>
            </a:br>
            <a:r>
              <a:rPr lang="en-GB" dirty="0" err="1" smtClean="0">
                <a:effectLst>
                  <a:outerShdw blurRad="38100" dist="38100" dir="2700000" algn="tl">
                    <a:srgbClr val="000000">
                      <a:alpha val="43137"/>
                    </a:srgbClr>
                  </a:outerShdw>
                </a:effectLst>
              </a:rPr>
              <a:t>Brîff</a:t>
            </a:r>
            <a:r>
              <a:rPr lang="en-GB" dirty="0" smtClean="0">
                <a:effectLst>
                  <a:outerShdw blurRad="38100" dist="38100" dir="2700000" algn="tl">
                    <a:srgbClr val="000000">
                      <a:alpha val="43137"/>
                    </a:srgbClr>
                  </a:outerShdw>
                </a:effectLst>
              </a:rPr>
              <a:t> </a:t>
            </a:r>
            <a:r>
              <a:rPr lang="en-GB" dirty="0">
                <a:effectLst>
                  <a:outerShdw blurRad="38100" dist="38100" dir="2700000" algn="tl">
                    <a:srgbClr val="000000">
                      <a:alpha val="43137"/>
                    </a:srgbClr>
                  </a:outerShdw>
                </a:effectLst>
              </a:rPr>
              <a:t>7 </a:t>
            </a:r>
            <a:r>
              <a:rPr lang="en-GB" dirty="0" err="1" smtClean="0">
                <a:effectLst>
                  <a:outerShdw blurRad="38100" dist="38100" dir="2700000" algn="tl">
                    <a:srgbClr val="000000">
                      <a:alpha val="43137"/>
                    </a:srgbClr>
                  </a:outerShdw>
                </a:effectLst>
              </a:rPr>
              <a:t>Munud</a:t>
            </a:r>
            <a:r>
              <a:rPr lang="en-GB" dirty="0" smtClean="0">
                <a:effectLst>
                  <a:outerShdw blurRad="38100" dist="38100" dir="2700000" algn="tl">
                    <a:srgbClr val="000000">
                      <a:alpha val="43137"/>
                    </a:srgbClr>
                  </a:outerShdw>
                </a:effectLst>
              </a:rPr>
              <a:t> - </a:t>
            </a:r>
            <a:r>
              <a:rPr lang="en-GB" dirty="0">
                <a:effectLst>
                  <a:outerShdw blurRad="38100" dist="38100" dir="2700000" algn="tl">
                    <a:srgbClr val="000000">
                      <a:alpha val="43137"/>
                    </a:srgbClr>
                  </a:outerShdw>
                </a:effectLst>
              </a:rPr>
              <a:t/>
            </a:r>
            <a:br>
              <a:rPr lang="en-GB" dirty="0">
                <a:effectLst>
                  <a:outerShdw blurRad="38100" dist="38100" dir="2700000" algn="tl">
                    <a:srgbClr val="000000">
                      <a:alpha val="43137"/>
                    </a:srgbClr>
                  </a:outerShdw>
                </a:effectLst>
              </a:rPr>
            </a:br>
            <a:r>
              <a:rPr lang="en-GB" dirty="0" err="1" smtClean="0">
                <a:effectLst>
                  <a:outerShdw blurRad="38100" dist="38100" dir="2700000" algn="tl">
                    <a:srgbClr val="000000">
                      <a:alpha val="43137"/>
                    </a:srgbClr>
                  </a:outerShdw>
                </a:effectLst>
              </a:rPr>
              <a:t>Rôl</a:t>
            </a:r>
            <a:r>
              <a:rPr lang="en-GB" dirty="0" smtClean="0">
                <a:effectLst>
                  <a:outerShdw blurRad="38100" dist="38100" dir="2700000" algn="tl">
                    <a:srgbClr val="000000">
                      <a:alpha val="43137"/>
                    </a:srgbClr>
                  </a:outerShdw>
                </a:effectLst>
              </a:rPr>
              <a:t> y </a:t>
            </a:r>
            <a:r>
              <a:rPr lang="en-GB" dirty="0" err="1" smtClean="0">
                <a:effectLst>
                  <a:outerShdw blurRad="38100" dist="38100" dir="2700000" algn="tl">
                    <a:srgbClr val="000000">
                      <a:alpha val="43137"/>
                    </a:srgbClr>
                  </a:outerShdw>
                </a:effectLst>
              </a:rPr>
              <a:t>Gynhaledd</a:t>
            </a:r>
            <a:r>
              <a:rPr lang="en-GB" dirty="0" smtClean="0">
                <a:effectLst>
                  <a:outerShdw blurRad="38100" dist="38100" dir="2700000" algn="tl">
                    <a:srgbClr val="000000">
                      <a:alpha val="43137"/>
                    </a:srgbClr>
                  </a:outerShdw>
                </a:effectLst>
              </a:rPr>
              <a:t> Amlasiantaeth </a:t>
            </a:r>
            <a:r>
              <a:rPr lang="en-GB" dirty="0" err="1" smtClean="0">
                <a:effectLst>
                  <a:outerShdw blurRad="38100" dist="38100" dir="2700000" algn="tl">
                    <a:srgbClr val="000000">
                      <a:alpha val="43137"/>
                    </a:srgbClr>
                  </a:outerShdw>
                </a:effectLst>
              </a:rPr>
              <a:t>Asesu</a:t>
            </a:r>
            <a:r>
              <a:rPr lang="en-GB" dirty="0" smtClean="0">
                <a:effectLst>
                  <a:outerShdw blurRad="38100" dist="38100" dir="2700000" algn="tl">
                    <a:srgbClr val="000000">
                      <a:alpha val="43137"/>
                    </a:srgbClr>
                  </a:outerShdw>
                </a:effectLst>
              </a:rPr>
              <a:t> </a:t>
            </a:r>
            <a:r>
              <a:rPr lang="en-GB" dirty="0" err="1" smtClean="0">
                <a:effectLst>
                  <a:outerShdw blurRad="38100" dist="38100" dir="2700000" algn="tl">
                    <a:srgbClr val="000000">
                      <a:alpha val="43137"/>
                    </a:srgbClr>
                  </a:outerShdw>
                </a:effectLst>
              </a:rPr>
              <a:t>Risg</a:t>
            </a:r>
            <a:r>
              <a:rPr lang="en-GB" dirty="0">
                <a:effectLst>
                  <a:outerShdw blurRad="38100" dist="38100" dir="2700000" algn="tl">
                    <a:srgbClr val="000000">
                      <a:alpha val="43137"/>
                    </a:srgbClr>
                  </a:outerShdw>
                </a:effectLst>
              </a:rPr>
              <a:t/>
            </a:r>
            <a:br>
              <a:rPr lang="en-GB" dirty="0">
                <a:effectLst>
                  <a:outerShdw blurRad="38100" dist="38100" dir="2700000" algn="tl">
                    <a:srgbClr val="000000">
                      <a:alpha val="43137"/>
                    </a:srgbClr>
                  </a:outerShdw>
                </a:effectLst>
              </a:rPr>
            </a:br>
            <a:r>
              <a:rPr lang="en-GB" dirty="0" smtClean="0">
                <a:effectLst>
                  <a:outerShdw blurRad="38100" dist="38100" dir="2700000" algn="tl">
                    <a:srgbClr val="000000">
                      <a:alpha val="43137"/>
                    </a:srgbClr>
                  </a:outerShdw>
                </a:effectLst>
              </a:rPr>
              <a:t/>
            </a:r>
            <a:br>
              <a:rPr lang="en-GB" dirty="0" smtClean="0">
                <a:effectLst>
                  <a:outerShdw blurRad="38100" dist="38100" dir="2700000" algn="tl">
                    <a:srgbClr val="000000">
                      <a:alpha val="43137"/>
                    </a:srgbClr>
                  </a:outerShdw>
                </a:effectLst>
              </a:rPr>
            </a:br>
            <a:r>
              <a:rPr lang="en-GB" dirty="0" smtClean="0">
                <a:effectLst>
                  <a:outerShdw blurRad="38100" dist="38100" dir="2700000" algn="tl">
                    <a:srgbClr val="000000">
                      <a:alpha val="43137"/>
                    </a:srgbClr>
                  </a:outerShdw>
                </a:effectLst>
              </a:rPr>
              <a:t>The role of the MARAC</a:t>
            </a:r>
            <a:br>
              <a:rPr lang="en-GB" dirty="0" smtClean="0">
                <a:effectLst>
                  <a:outerShdw blurRad="38100" dist="38100" dir="2700000" algn="tl">
                    <a:srgbClr val="000000">
                      <a:alpha val="43137"/>
                    </a:srgbClr>
                  </a:outerShdw>
                </a:effectLst>
              </a:rPr>
            </a:br>
            <a:r>
              <a:rPr lang="en-GB" dirty="0" smtClean="0">
                <a:effectLst>
                  <a:outerShdw blurRad="38100" dist="38100" dir="2700000" algn="tl">
                    <a:srgbClr val="000000">
                      <a:alpha val="43137"/>
                    </a:srgbClr>
                  </a:outerShdw>
                </a:effectLst>
              </a:rPr>
              <a:t>7 Minute Briefing</a:t>
            </a:r>
            <a:endParaRPr lang="en-GB" dirty="0">
              <a:effectLst>
                <a:outerShdw blurRad="38100" dist="38100" dir="2700000" algn="tl">
                  <a:srgbClr val="000000">
                    <a:alpha val="43137"/>
                  </a:srgbClr>
                </a:outerShdw>
              </a:effectLst>
            </a:endParaRPr>
          </a:p>
        </p:txBody>
      </p:sp>
      <p:pic>
        <p:nvPicPr>
          <p:cNvPr id="4" name="Picture 3"/>
          <p:cNvPicPr>
            <a:picLocks noChangeAspect="1"/>
          </p:cNvPicPr>
          <p:nvPr/>
        </p:nvPicPr>
        <p:blipFill>
          <a:blip r:embed="rId2"/>
          <a:stretch>
            <a:fillRect/>
          </a:stretch>
        </p:blipFill>
        <p:spPr>
          <a:xfrm>
            <a:off x="3988676" y="677917"/>
            <a:ext cx="4352921" cy="957155"/>
          </a:xfrm>
          <a:prstGeom prst="rect">
            <a:avLst/>
          </a:prstGeom>
        </p:spPr>
      </p:pic>
    </p:spTree>
    <p:extLst>
      <p:ext uri="{BB962C8B-B14F-4D97-AF65-F5344CB8AC3E}">
        <p14:creationId xmlns:p14="http://schemas.microsoft.com/office/powerpoint/2010/main" val="18311582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88842" y="624110"/>
            <a:ext cx="9815770" cy="1280890"/>
          </a:xfrm>
        </p:spPr>
        <p:txBody>
          <a:bodyPr>
            <a:normAutofit/>
          </a:bodyPr>
          <a:lstStyle/>
          <a:p>
            <a:r>
              <a:rPr lang="en-GB" sz="3200" dirty="0" smtClean="0"/>
              <a:t>1. BETH YDY</a:t>
            </a:r>
            <a:r>
              <a:rPr lang="en-GB" sz="3200" dirty="0"/>
              <a:t>W</a:t>
            </a:r>
            <a:r>
              <a:rPr lang="en-GB" sz="3200" dirty="0" smtClean="0"/>
              <a:t>?					1. WHAT IS IT?</a:t>
            </a:r>
            <a:endParaRPr lang="en-GB" sz="3200" dirty="0"/>
          </a:p>
        </p:txBody>
      </p:sp>
      <p:sp>
        <p:nvSpPr>
          <p:cNvPr id="3" name="Content Placeholder 2"/>
          <p:cNvSpPr>
            <a:spLocks noGrp="1"/>
          </p:cNvSpPr>
          <p:nvPr>
            <p:ph sz="half" idx="1"/>
          </p:nvPr>
        </p:nvSpPr>
        <p:spPr>
          <a:xfrm>
            <a:off x="1688841" y="1333500"/>
            <a:ext cx="4942695" cy="5143500"/>
          </a:xfrm>
        </p:spPr>
        <p:txBody>
          <a:bodyPr>
            <a:normAutofit fontScale="85000" lnSpcReduction="10000"/>
          </a:bodyPr>
          <a:lstStyle/>
          <a:p>
            <a:r>
              <a:rPr lang="cy-GB" dirty="0"/>
              <a:t>Mae’r brîff 7 munud hwn yn edrych ar rôl cynadleddau amlasiantaeth asesu </a:t>
            </a:r>
            <a:r>
              <a:rPr lang="cy-GB" dirty="0" smtClean="0"/>
              <a:t>risg (CAAR). </a:t>
            </a:r>
            <a:endParaRPr lang="cy-GB" dirty="0"/>
          </a:p>
          <a:p>
            <a:pPr lvl="0"/>
            <a:r>
              <a:rPr lang="cy-GB" dirty="0"/>
              <a:t>Mae cynadleddau amlasiantaeth asesu risg yn gyfarfodydd amlasiantaeth lle mae cynrychiolwyr asiantaethau statudol a gwirfoddol yn rhannu gwybodaeth am ddioddefwyr trais domestig risg uchel er mwyn llunio cynllun gweithredu cydlynol i wella diogelwch dioddefwyr. </a:t>
            </a:r>
          </a:p>
          <a:p>
            <a:pPr lvl="0"/>
            <a:r>
              <a:rPr lang="cy-GB" dirty="0"/>
              <a:t>Bydd yr asiantaethau sy’n dod i’r cynadleddau amlasiantaeth yn amrywio ond maent yn debygol o gynnwys yr heddlu, y gwasanaeth prawf, ymgynghorwyr annibynnol ar drais domestig, gwasanaethau plant, iechyd a thai.</a:t>
            </a:r>
          </a:p>
          <a:p>
            <a:r>
              <a:rPr lang="cy-GB" dirty="0"/>
              <a:t>Gellir gofyn i weithwyr diogelu ddarparu gwybodaeth i gynhadledd amlasiantaeth. Efallai y bydd gofyn i weithwyr cymdeithasol oedolion gydlynu cyfarfod o weithwyr proffesiynol ar ôl cynhadledd o dro i dro, i edrych ar gynllunio diogelwch y dioddefwr.</a:t>
            </a:r>
            <a:endParaRPr lang="en-GB" dirty="0"/>
          </a:p>
        </p:txBody>
      </p:sp>
      <p:sp>
        <p:nvSpPr>
          <p:cNvPr id="4" name="Content Placeholder 3"/>
          <p:cNvSpPr>
            <a:spLocks noGrp="1"/>
          </p:cNvSpPr>
          <p:nvPr>
            <p:ph sz="half" idx="2"/>
          </p:nvPr>
        </p:nvSpPr>
        <p:spPr>
          <a:xfrm>
            <a:off x="6811347" y="1333500"/>
            <a:ext cx="5122506" cy="5143500"/>
          </a:xfrm>
        </p:spPr>
        <p:txBody>
          <a:bodyPr>
            <a:normAutofit fontScale="85000" lnSpcReduction="10000"/>
          </a:bodyPr>
          <a:lstStyle/>
          <a:p>
            <a:pPr marL="0" indent="0">
              <a:buNone/>
            </a:pPr>
            <a:r>
              <a:rPr lang="en-US" dirty="0"/>
              <a:t>This </a:t>
            </a:r>
            <a:r>
              <a:rPr lang="en-US" dirty="0" smtClean="0"/>
              <a:t>7 minute briefing </a:t>
            </a:r>
            <a:r>
              <a:rPr lang="en-US" dirty="0"/>
              <a:t>looks at the role of multi-agency risk assessment conferences (</a:t>
            </a:r>
            <a:r>
              <a:rPr lang="en-US" dirty="0" smtClean="0"/>
              <a:t>MARACs). </a:t>
            </a:r>
          </a:p>
          <a:p>
            <a:r>
              <a:rPr lang="en-US" dirty="0"/>
              <a:t>MARACS are multi-agency meetings where statutory and voluntary agency representatives share information about high risk victims of domestic abuse in order to produce a </a:t>
            </a:r>
            <a:r>
              <a:rPr lang="en-US" dirty="0" err="1"/>
              <a:t>co-ordinated</a:t>
            </a:r>
            <a:r>
              <a:rPr lang="en-US" dirty="0"/>
              <a:t> action plan to increase victim safety. </a:t>
            </a:r>
            <a:endParaRPr lang="en-US" dirty="0" smtClean="0"/>
          </a:p>
          <a:p>
            <a:r>
              <a:rPr lang="en-US" dirty="0" smtClean="0"/>
              <a:t>The </a:t>
            </a:r>
            <a:r>
              <a:rPr lang="en-US" dirty="0"/>
              <a:t>agencies that attend MARACs will vary but are likely to include the police, probation, independent domestic violence advisers (IDVAs), children’s services, health and housing.</a:t>
            </a:r>
            <a:endParaRPr lang="en-GB" dirty="0"/>
          </a:p>
          <a:p>
            <a:r>
              <a:rPr lang="en-US" dirty="0" smtClean="0"/>
              <a:t>Safeguarding workers </a:t>
            </a:r>
            <a:r>
              <a:rPr lang="en-US" dirty="0"/>
              <a:t>can be asked to provide information to a MARAC. Adults’ social workers may sometimes be asked to facilitate a professionals meeting post MARAC to look at safety planning for the victim.</a:t>
            </a:r>
            <a:endParaRPr lang="en-GB" dirty="0"/>
          </a:p>
          <a:p>
            <a:pPr marL="0" indent="0">
              <a:buNone/>
            </a:pPr>
            <a:endParaRPr lang="en-GB" sz="1500" dirty="0"/>
          </a:p>
        </p:txBody>
      </p:sp>
    </p:spTree>
    <p:extLst>
      <p:ext uri="{BB962C8B-B14F-4D97-AF65-F5344CB8AC3E}">
        <p14:creationId xmlns:p14="http://schemas.microsoft.com/office/powerpoint/2010/main" val="19322343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78012" y="559716"/>
            <a:ext cx="9622887" cy="1280890"/>
          </a:xfrm>
        </p:spPr>
        <p:txBody>
          <a:bodyPr/>
          <a:lstStyle/>
          <a:p>
            <a:r>
              <a:rPr lang="en-GB" dirty="0" smtClean="0"/>
              <a:t>2. CAAR </a:t>
            </a:r>
            <a:r>
              <a:rPr lang="en-GB" dirty="0"/>
              <a:t>				</a:t>
            </a:r>
            <a:r>
              <a:rPr lang="en-GB" dirty="0" smtClean="0"/>
              <a:t>		     2. MARACs</a:t>
            </a:r>
            <a:endParaRPr lang="en-GB" dirty="0"/>
          </a:p>
        </p:txBody>
      </p:sp>
      <p:sp>
        <p:nvSpPr>
          <p:cNvPr id="3" name="Content Placeholder 2"/>
          <p:cNvSpPr>
            <a:spLocks noGrp="1"/>
          </p:cNvSpPr>
          <p:nvPr>
            <p:ph sz="half" idx="1"/>
          </p:nvPr>
        </p:nvSpPr>
        <p:spPr>
          <a:xfrm>
            <a:off x="1878011" y="1352939"/>
            <a:ext cx="4650975" cy="5047861"/>
          </a:xfrm>
        </p:spPr>
        <p:txBody>
          <a:bodyPr>
            <a:normAutofit fontScale="92500" lnSpcReduction="20000"/>
          </a:bodyPr>
          <a:lstStyle/>
          <a:p>
            <a:r>
              <a:rPr lang="cy-GB" dirty="0"/>
              <a:t>Gall dioddefwyr gael eu hatgyfeirio at gynhadledd amlasiantaeth asesu risg gan gynrychiolydd o unrhyw asiantaeth rheng flaen sy’n cynnal asesiad risg gyda dioddefwr ac sydd, o ganlyniad, yn eu nodi fel un sy'n cyrraedd trothwy “risg uchel” cynhadledd amlasiantaeth.</a:t>
            </a:r>
          </a:p>
          <a:p>
            <a:r>
              <a:rPr lang="cy-GB" dirty="0"/>
              <a:t>Prif ffocws cynadleddau amlasiantaeth asesu risg yw diogelu'r dioddefwr sy’n oedolyn. Bydd y gynhadledd hefyd yn creu cysylltiadau â chyfarfodydd a phrosesau amlasiantaeth eraill i ddiogelu plant a rheoli ymddygiad y troseddwr.</a:t>
            </a:r>
          </a:p>
          <a:p>
            <a:r>
              <a:rPr lang="cy-GB" dirty="0"/>
              <a:t>Nid yw’r dioddefwr yn mynd i gyfarfod y gynhadledd; mae ymgynghorydd annibynnol ar drais domestig yn cynrychioli eu barn nhw ac yn sicrhau bod y cyfarfod yn canolbwyntio ar eu diogelwch.</a:t>
            </a:r>
            <a:endParaRPr lang="en-GB" dirty="0"/>
          </a:p>
        </p:txBody>
      </p:sp>
      <p:sp>
        <p:nvSpPr>
          <p:cNvPr id="4" name="Content Placeholder 3"/>
          <p:cNvSpPr>
            <a:spLocks noGrp="1"/>
          </p:cNvSpPr>
          <p:nvPr>
            <p:ph sz="half" idx="2"/>
          </p:nvPr>
        </p:nvSpPr>
        <p:spPr>
          <a:xfrm>
            <a:off x="6597353" y="1352939"/>
            <a:ext cx="4903546" cy="5047861"/>
          </a:xfrm>
        </p:spPr>
        <p:txBody>
          <a:bodyPr>
            <a:normAutofit fontScale="92500" lnSpcReduction="20000"/>
          </a:bodyPr>
          <a:lstStyle/>
          <a:p>
            <a:pPr lvl="1"/>
            <a:r>
              <a:rPr lang="en-US" sz="1800" dirty="0" smtClean="0"/>
              <a:t>Victims </a:t>
            </a:r>
            <a:r>
              <a:rPr lang="en-US" sz="1800" dirty="0"/>
              <a:t>can be referred to a MARAC by any frontline agency representative who undertakes a risk assessment with a victim and as a result identifies them as meeting the MARAC threshold for “high risk</a:t>
            </a:r>
            <a:r>
              <a:rPr lang="en-US" sz="1800" dirty="0" smtClean="0"/>
              <a:t>”.</a:t>
            </a:r>
            <a:endParaRPr lang="en-GB" sz="1800" dirty="0"/>
          </a:p>
          <a:p>
            <a:pPr lvl="1"/>
            <a:r>
              <a:rPr lang="en-US" sz="1800" dirty="0" smtClean="0"/>
              <a:t>The </a:t>
            </a:r>
            <a:r>
              <a:rPr lang="en-US" sz="1800" dirty="0"/>
              <a:t>primary focus of MARACs is to safeguard the adult victim. The MARAC will also make links with other multi-agency meetings and processes to safeguard children and manage the behaviour of the </a:t>
            </a:r>
            <a:r>
              <a:rPr lang="en-US" sz="1800" dirty="0" smtClean="0"/>
              <a:t>perpetrator.</a:t>
            </a:r>
            <a:endParaRPr lang="en-GB" sz="1800" dirty="0"/>
          </a:p>
          <a:p>
            <a:pPr lvl="1"/>
            <a:r>
              <a:rPr lang="en-US" sz="1800" dirty="0" smtClean="0"/>
              <a:t>The </a:t>
            </a:r>
            <a:r>
              <a:rPr lang="en-US" sz="1800" dirty="0"/>
              <a:t>victim does not attend the MARAC meeting; an IDVA represents their views and makes sure their safety is the focus of the meeting. </a:t>
            </a:r>
            <a:endParaRPr lang="en-GB" dirty="0"/>
          </a:p>
        </p:txBody>
      </p:sp>
    </p:spTree>
    <p:extLst>
      <p:ext uri="{BB962C8B-B14F-4D97-AF65-F5344CB8AC3E}">
        <p14:creationId xmlns:p14="http://schemas.microsoft.com/office/powerpoint/2010/main" val="512560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92053" y="493481"/>
            <a:ext cx="9187629" cy="1280890"/>
          </a:xfrm>
        </p:spPr>
        <p:txBody>
          <a:bodyPr>
            <a:normAutofit fontScale="90000"/>
          </a:bodyPr>
          <a:lstStyle/>
          <a:p>
            <a:r>
              <a:rPr lang="nn-NO" dirty="0"/>
              <a:t>3</a:t>
            </a:r>
            <a:r>
              <a:rPr lang="nn-NO" dirty="0" smtClean="0"/>
              <a:t>. CAAR				 		       3. MARACs</a:t>
            </a:r>
            <a:br>
              <a:rPr lang="nn-NO" dirty="0" smtClean="0"/>
            </a:br>
            <a:r>
              <a:rPr lang="nn-NO" dirty="0" smtClean="0"/>
              <a:t>    </a:t>
            </a:r>
            <a:r>
              <a:rPr lang="nn-NO" dirty="0"/>
              <a:t/>
            </a:r>
            <a:br>
              <a:rPr lang="nn-NO" dirty="0"/>
            </a:br>
            <a:endParaRPr lang="nn-NO" dirty="0"/>
          </a:p>
        </p:txBody>
      </p:sp>
      <p:sp>
        <p:nvSpPr>
          <p:cNvPr id="4" name="Content Placeholder 3"/>
          <p:cNvSpPr>
            <a:spLocks noGrp="1"/>
          </p:cNvSpPr>
          <p:nvPr>
            <p:ph sz="half" idx="2"/>
          </p:nvPr>
        </p:nvSpPr>
        <p:spPr>
          <a:xfrm>
            <a:off x="6956277" y="1306287"/>
            <a:ext cx="4846947" cy="4604936"/>
          </a:xfrm>
        </p:spPr>
        <p:txBody>
          <a:bodyPr>
            <a:normAutofit fontScale="77500" lnSpcReduction="20000"/>
          </a:bodyPr>
          <a:lstStyle/>
          <a:p>
            <a:r>
              <a:rPr lang="en-GB" sz="2200" dirty="0"/>
              <a:t>Each MARAC will have its own local referral threshold. The recommended referral criteria from </a:t>
            </a:r>
            <a:r>
              <a:rPr lang="en-GB" sz="2200" dirty="0" err="1"/>
              <a:t>SafeLives</a:t>
            </a:r>
            <a:r>
              <a:rPr lang="en-GB" sz="2200" dirty="0"/>
              <a:t> are;</a:t>
            </a:r>
          </a:p>
          <a:p>
            <a:r>
              <a:rPr lang="en-GB" sz="2200" dirty="0"/>
              <a:t>professional judgment (that this is an appropriate step to take due to the level of risk);</a:t>
            </a:r>
            <a:br>
              <a:rPr lang="en-GB" sz="2200" dirty="0"/>
            </a:br>
            <a:endParaRPr lang="en-GB" sz="2200" dirty="0"/>
          </a:p>
          <a:p>
            <a:r>
              <a:rPr lang="en-GB" sz="2200" dirty="0"/>
              <a:t>visible high risk: the number of ticks on the </a:t>
            </a:r>
            <a:r>
              <a:rPr lang="en-GB" sz="2200" dirty="0" err="1"/>
              <a:t>SafeLives</a:t>
            </a:r>
            <a:r>
              <a:rPr lang="en-GB" sz="2200" dirty="0"/>
              <a:t> Dash risk identification checklist. Dash stands for domestic abuse, stalking and honour-based violence (see box below);</a:t>
            </a:r>
          </a:p>
          <a:p>
            <a:r>
              <a:rPr lang="en-GB" sz="2200" dirty="0"/>
              <a:t>– potential escalation: the number of police call-outs to the victim as a result of domestic violence in the past 12 months. It is common practice to start with three or more police call-outs in a 12-month period, but this will depend on your local volume and level of police reporting.</a:t>
            </a:r>
          </a:p>
          <a:p>
            <a:endParaRPr lang="en-GB" dirty="0"/>
          </a:p>
        </p:txBody>
      </p:sp>
      <p:sp>
        <p:nvSpPr>
          <p:cNvPr id="6" name="Content Placeholder 3"/>
          <p:cNvSpPr>
            <a:spLocks noGrp="1"/>
          </p:cNvSpPr>
          <p:nvPr>
            <p:ph sz="half" idx="2"/>
          </p:nvPr>
        </p:nvSpPr>
        <p:spPr>
          <a:xfrm>
            <a:off x="1992053" y="1306287"/>
            <a:ext cx="4846947" cy="4604936"/>
          </a:xfrm>
        </p:spPr>
        <p:txBody>
          <a:bodyPr>
            <a:normAutofit fontScale="77500" lnSpcReduction="20000"/>
          </a:bodyPr>
          <a:lstStyle/>
          <a:p>
            <a:r>
              <a:rPr lang="cy-GB" sz="2200" dirty="0" smtClean="0"/>
              <a:t>Bydd gan bob cynhadledd ei throthwy atgyfeirio leol ei hun. Y meini prawf a argymhellir gan </a:t>
            </a:r>
            <a:r>
              <a:rPr lang="cy-GB" sz="2200" dirty="0" err="1" smtClean="0"/>
              <a:t>SafeLives</a:t>
            </a:r>
            <a:r>
              <a:rPr lang="cy-GB" sz="2200" dirty="0" smtClean="0"/>
              <a:t> ar gyfer atgyfeirio yw:</a:t>
            </a:r>
          </a:p>
          <a:p>
            <a:r>
              <a:rPr lang="cy-GB" sz="2200" dirty="0" smtClean="0"/>
              <a:t>barn broffesiynol (bod hwn yn gam priodol i'w gymryd oherwydd y risg);</a:t>
            </a:r>
          </a:p>
          <a:p>
            <a:endParaRPr lang="cy-GB" sz="2200" dirty="0" smtClean="0"/>
          </a:p>
          <a:p>
            <a:r>
              <a:rPr lang="cy-GB" sz="2200" dirty="0" smtClean="0"/>
              <a:t>risg uchel weledol: nifer y ticiau ar restr wirio nodi risg DASH </a:t>
            </a:r>
            <a:r>
              <a:rPr lang="cy-GB" sz="2200" dirty="0" err="1" smtClean="0"/>
              <a:t>SafeLives</a:t>
            </a:r>
            <a:r>
              <a:rPr lang="cy-GB" sz="2200" dirty="0" smtClean="0"/>
              <a:t>. Mae DASH, yn Saesneg, yn golygu ‘</a:t>
            </a:r>
            <a:r>
              <a:rPr lang="cy-GB" sz="2200" i="1" dirty="0" err="1" smtClean="0"/>
              <a:t>domestic</a:t>
            </a:r>
            <a:r>
              <a:rPr lang="cy-GB" sz="2200" i="1" dirty="0" smtClean="0"/>
              <a:t> </a:t>
            </a:r>
            <a:r>
              <a:rPr lang="cy-GB" sz="2200" i="1" dirty="0" err="1" smtClean="0"/>
              <a:t>abuse</a:t>
            </a:r>
            <a:r>
              <a:rPr lang="cy-GB" sz="2200" i="1" dirty="0" smtClean="0"/>
              <a:t>, </a:t>
            </a:r>
            <a:r>
              <a:rPr lang="cy-GB" sz="2200" i="1" dirty="0" err="1" smtClean="0"/>
              <a:t>stalking</a:t>
            </a:r>
            <a:r>
              <a:rPr lang="cy-GB" sz="2200" i="1" dirty="0" smtClean="0"/>
              <a:t> </a:t>
            </a:r>
            <a:r>
              <a:rPr lang="cy-GB" sz="2200" i="1" dirty="0" err="1" smtClean="0"/>
              <a:t>and</a:t>
            </a:r>
            <a:r>
              <a:rPr lang="cy-GB" sz="2200" i="1" dirty="0" smtClean="0"/>
              <a:t> </a:t>
            </a:r>
            <a:r>
              <a:rPr lang="cy-GB" sz="2200" i="1" dirty="0" err="1" smtClean="0"/>
              <a:t>honour-based</a:t>
            </a:r>
            <a:r>
              <a:rPr lang="cy-GB" sz="2200" i="1" dirty="0" smtClean="0"/>
              <a:t> </a:t>
            </a:r>
            <a:r>
              <a:rPr lang="cy-GB" sz="2200" i="1" dirty="0" err="1" smtClean="0"/>
              <a:t>violence</a:t>
            </a:r>
            <a:r>
              <a:rPr lang="cy-GB" sz="2200" dirty="0" smtClean="0"/>
              <a:t>’ (gweler y blwch isod); </a:t>
            </a:r>
          </a:p>
          <a:p>
            <a:r>
              <a:rPr lang="cy-GB" sz="2200" dirty="0" smtClean="0"/>
              <a:t>–  dwysáu posibl: nifer galwadau allan yr heddlu at y dioddefwr o ganlyniad i drais domestig yn y 12 mis diwethaf. Mae’n gyffredin dechrau â thri galwad allan i’r heddlu neu fwy mewn cyfnod o 12 mis, ond bydd hyn yn dibynnu ar faint o </a:t>
            </a:r>
            <a:r>
              <a:rPr lang="cy-GB" sz="2200" dirty="0" err="1" smtClean="0"/>
              <a:t>riportio</a:t>
            </a:r>
            <a:r>
              <a:rPr lang="cy-GB" sz="2200" dirty="0" smtClean="0"/>
              <a:t> sydd i'r heddlu yn lleol.</a:t>
            </a:r>
          </a:p>
          <a:p>
            <a:endParaRPr lang="en-GB" dirty="0"/>
          </a:p>
        </p:txBody>
      </p:sp>
    </p:spTree>
    <p:extLst>
      <p:ext uri="{BB962C8B-B14F-4D97-AF65-F5344CB8AC3E}">
        <p14:creationId xmlns:p14="http://schemas.microsoft.com/office/powerpoint/2010/main" val="1494809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12912" y="382555"/>
            <a:ext cx="9791700" cy="1522445"/>
          </a:xfrm>
        </p:spPr>
        <p:txBody>
          <a:bodyPr>
            <a:normAutofit/>
          </a:bodyPr>
          <a:lstStyle/>
          <a:p>
            <a:r>
              <a:rPr lang="nn-NO" sz="3200" dirty="0"/>
              <a:t>4</a:t>
            </a:r>
            <a:r>
              <a:rPr lang="nn-NO" sz="3200" dirty="0" smtClean="0"/>
              <a:t>. 	CAAR							  4. MARACs</a:t>
            </a:r>
            <a:endParaRPr lang="en-GB" sz="3200" dirty="0"/>
          </a:p>
        </p:txBody>
      </p:sp>
      <p:sp>
        <p:nvSpPr>
          <p:cNvPr id="3" name="Content Placeholder 2"/>
          <p:cNvSpPr>
            <a:spLocks noGrp="1"/>
          </p:cNvSpPr>
          <p:nvPr>
            <p:ph sz="half" idx="1"/>
          </p:nvPr>
        </p:nvSpPr>
        <p:spPr>
          <a:xfrm>
            <a:off x="1712912" y="1138335"/>
            <a:ext cx="5098086" cy="5275165"/>
          </a:xfrm>
        </p:spPr>
        <p:txBody>
          <a:bodyPr>
            <a:normAutofit fontScale="77500" lnSpcReduction="20000"/>
          </a:bodyPr>
          <a:lstStyle/>
          <a:p>
            <a:pPr lvl="0">
              <a:lnSpc>
                <a:spcPct val="120000"/>
              </a:lnSpc>
            </a:pPr>
            <a:r>
              <a:rPr lang="cy-GB" dirty="0"/>
              <a:t>Mae’n bwysig bod dioddefwyr yn cael gwybod am y gynhadledd amlasiantaeth. Mewn achosion pan nad yw dioddefwr eisiau cael eu hatgyfeirio, rhaid i ymarferwyr asesu a yw’n gymesur rhannu gwybodaeth ac a ellir cyfiawnhau hynny, gan ddibynnu ar lefel y risg sy'n wynebu'r dioddefwr.</a:t>
            </a:r>
          </a:p>
          <a:p>
            <a:pPr lvl="0">
              <a:lnSpc>
                <a:spcPct val="120000"/>
              </a:lnSpc>
            </a:pPr>
            <a:r>
              <a:rPr lang="cy-GB" dirty="0"/>
              <a:t>Gall dioddefwyr nad ydynt yn gallu cael cymorth arian cyhoeddus gael eu cyfeirio at gynhadledd amlasiantaeth os ydynt yn cyrraedd y trothwy risg uchel. Gall achos cynhadledd amlasiantaeth asesu risg gael ei ddefnyddio fel tystiolaeth mewn cais ar gyfer caniatâd amhenodol i aros yn y DU.</a:t>
            </a:r>
          </a:p>
          <a:p>
            <a:pPr lvl="0">
              <a:lnSpc>
                <a:spcPct val="120000"/>
              </a:lnSpc>
            </a:pPr>
            <a:r>
              <a:rPr lang="cy-GB" dirty="0"/>
              <a:t>Mae'r gynhadledd yn canolbwyntio ar weithredu cynllun diogelwch ar gyfer y dioddefwr sy’n oedolyn, er y bydd plant sydd ynghlwm â'r un achos yn cael eu crybwyll i sicrhau bod yr asiantaethau perthnasol sy'n gyfrifol am eu diogelu nhw yn ymwybodol o'r sefyllfa.</a:t>
            </a:r>
          </a:p>
          <a:p>
            <a:pPr>
              <a:lnSpc>
                <a:spcPct val="120000"/>
              </a:lnSpc>
            </a:pPr>
            <a:r>
              <a:rPr lang="cy-GB" dirty="0"/>
              <a:t>Dylid atgyfeirio dioddefwyr risg uchel sy’n dioddef yr hyn a elwir yn drais ar sail anrhydedd at gynhadledd amlasiantaeth asesu risg, er mwyn gallu canfod a rheoli'r risgiau.</a:t>
            </a:r>
            <a:endParaRPr lang="en-GB" dirty="0"/>
          </a:p>
        </p:txBody>
      </p:sp>
      <p:sp>
        <p:nvSpPr>
          <p:cNvPr id="4" name="Content Placeholder 3"/>
          <p:cNvSpPr>
            <a:spLocks noGrp="1"/>
          </p:cNvSpPr>
          <p:nvPr>
            <p:ph sz="half" idx="2"/>
          </p:nvPr>
        </p:nvSpPr>
        <p:spPr>
          <a:xfrm>
            <a:off x="6810998" y="1138335"/>
            <a:ext cx="5203201" cy="5275165"/>
          </a:xfrm>
        </p:spPr>
        <p:txBody>
          <a:bodyPr>
            <a:noAutofit/>
          </a:bodyPr>
          <a:lstStyle/>
          <a:p>
            <a:r>
              <a:rPr lang="en-US" sz="1400" dirty="0" smtClean="0"/>
              <a:t>It </a:t>
            </a:r>
            <a:r>
              <a:rPr lang="en-US" sz="1400" dirty="0"/>
              <a:t>is important that victims are told about the MARAC. In cases where the victim does not want to be referred, practitioners must assess whether it is proportionate and defensible to share information depending on the level of risk the victim is facing.</a:t>
            </a:r>
            <a:endParaRPr lang="en-GB" sz="1400" dirty="0"/>
          </a:p>
          <a:p>
            <a:pPr lvl="0"/>
            <a:r>
              <a:rPr lang="en-US" sz="1400" dirty="0"/>
              <a:t>Victims with no recourse to public funds can be referred to a MARAC if they meet the high risk threshold. A MARAC case may be used as evidence in an application for indefinite leave to remain in the UK.</a:t>
            </a:r>
            <a:endParaRPr lang="en-GB" sz="1400" dirty="0"/>
          </a:p>
          <a:p>
            <a:pPr lvl="0"/>
            <a:r>
              <a:rPr lang="en-US" sz="1400" dirty="0"/>
              <a:t>The MARAC is focused on implementing a safety plan for the adult victim, although children involved in the same case will be mentioned to ensure that the relevant agencies responsible for safeguarding them are informed of the situation.</a:t>
            </a:r>
            <a:endParaRPr lang="en-GB" sz="1400" dirty="0"/>
          </a:p>
          <a:p>
            <a:pPr lvl="0"/>
            <a:r>
              <a:rPr lang="en-US" sz="1400" dirty="0"/>
              <a:t>High risk victims experiencing so-called </a:t>
            </a:r>
            <a:r>
              <a:rPr lang="en-US" sz="1400" dirty="0" err="1"/>
              <a:t>honour</a:t>
            </a:r>
            <a:r>
              <a:rPr lang="en-US" sz="1400" dirty="0"/>
              <a:t>-based violence should be referred to a MARAC, so that the risks can be identified and managed.</a:t>
            </a:r>
            <a:endParaRPr lang="en-GB" sz="1400" dirty="0"/>
          </a:p>
          <a:p>
            <a:endParaRPr lang="en-GB" sz="1500" dirty="0"/>
          </a:p>
        </p:txBody>
      </p:sp>
    </p:spTree>
    <p:extLst>
      <p:ext uri="{BB962C8B-B14F-4D97-AF65-F5344CB8AC3E}">
        <p14:creationId xmlns:p14="http://schemas.microsoft.com/office/powerpoint/2010/main" val="41593318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9510" y="433610"/>
            <a:ext cx="9651269" cy="1280890"/>
          </a:xfrm>
        </p:spPr>
        <p:txBody>
          <a:bodyPr>
            <a:normAutofit fontScale="90000"/>
          </a:bodyPr>
          <a:lstStyle/>
          <a:p>
            <a:r>
              <a:rPr lang="en-GB" dirty="0" smtClean="0"/>
              <a:t>5. CAAR							    5. MARACs</a:t>
            </a:r>
            <a:r>
              <a:rPr lang="en-GB" dirty="0"/>
              <a:t>					</a:t>
            </a:r>
            <a:r>
              <a:rPr lang="en-GB" dirty="0" smtClean="0"/>
              <a:t>	</a:t>
            </a:r>
            <a:r>
              <a:rPr lang="en-GB" dirty="0"/>
              <a:t/>
            </a:r>
            <a:br>
              <a:rPr lang="en-GB" dirty="0"/>
            </a:br>
            <a:r>
              <a:rPr lang="en-GB" dirty="0"/>
              <a:t/>
            </a:r>
            <a:br>
              <a:rPr lang="en-GB" dirty="0"/>
            </a:br>
            <a:endParaRPr lang="en-GB" dirty="0"/>
          </a:p>
        </p:txBody>
      </p:sp>
      <p:sp>
        <p:nvSpPr>
          <p:cNvPr id="3" name="Content Placeholder 2"/>
          <p:cNvSpPr>
            <a:spLocks noGrp="1"/>
          </p:cNvSpPr>
          <p:nvPr>
            <p:ph sz="half" idx="1"/>
          </p:nvPr>
        </p:nvSpPr>
        <p:spPr>
          <a:xfrm>
            <a:off x="1679509" y="1092200"/>
            <a:ext cx="4926389" cy="5372100"/>
          </a:xfrm>
        </p:spPr>
        <p:txBody>
          <a:bodyPr>
            <a:normAutofit fontScale="85000" lnSpcReduction="20000"/>
          </a:bodyPr>
          <a:lstStyle/>
          <a:p>
            <a:pPr lvl="0"/>
            <a:r>
              <a:rPr lang="cy-GB" dirty="0"/>
              <a:t>Mae tair lefel o reolaeth sy'n seiliedig ar y lefel o gydweithredu amlasiantaethol sydd ei hangen i weithredu’r cynllun rheoli risg yn effeithiol. Mae achosion risg uwch yn tueddu i gael eu rheoli ar lefelau uwch a bydd troseddwyr yn cael eu symud i fyny ac i lawr y lefelau fel sy’n briodol.</a:t>
            </a:r>
          </a:p>
          <a:p>
            <a:pPr lvl="0"/>
            <a:r>
              <a:rPr lang="cy-GB" b="1" dirty="0"/>
              <a:t>Lefel 1: rheolaeth gyffredin</a:t>
            </a:r>
            <a:br>
              <a:rPr lang="cy-GB" b="1" dirty="0"/>
            </a:br>
            <a:r>
              <a:rPr lang="cy-GB" dirty="0"/>
              <a:t>Mae’r troseddwyr hyn yn destunau'r trefniadau rheoli arferol sy'n cael eu defnyddio gan ba bynnag asiantaeth sy'n eu goruchwylio.</a:t>
            </a:r>
          </a:p>
          <a:p>
            <a:pPr lvl="0"/>
            <a:r>
              <a:rPr lang="cy-GB" b="1" dirty="0"/>
              <a:t>Lefel 2: rheolaeth weithredol amlasiantaethol</a:t>
            </a:r>
            <a:br>
              <a:rPr lang="cy-GB" b="1" dirty="0"/>
            </a:br>
            <a:r>
              <a:rPr lang="cy-GB" dirty="0"/>
              <a:t>Mae’r cynlluniau rheoli risg ar gyfer y troseddwyr hyn yn ei gwneud yn ofynnol i sawl asiantaeth fod ynghlwm yn weithredol drwy gyfarfodydd rheolaidd Trefniadau Amlasiantaethol ar gyfer Amddiffyn y Cyhoedd.</a:t>
            </a:r>
          </a:p>
          <a:p>
            <a:r>
              <a:rPr lang="cy-GB" b="1" dirty="0"/>
              <a:t>Lefel 3: rheolaeth weithredol amlasiantaethol</a:t>
            </a:r>
            <a:br>
              <a:rPr lang="cy-GB" b="1" dirty="0"/>
            </a:br>
            <a:r>
              <a:rPr lang="cy-GB" dirty="0"/>
              <a:t>Yr un peth â lefel 2 ond mae’r achosion hyn hefyd yn gofyn am gynnwys uwch-swyddogion i awdurdodi defnyddio adnoddau arbennig, fel goruchwyliaeth yr heddlu neu lety arbenigol, ac/neu i ddarparu goruchwyliaeth uwch-reoli barhaus.</a:t>
            </a:r>
            <a:endParaRPr lang="en-GB" sz="2000" dirty="0"/>
          </a:p>
        </p:txBody>
      </p:sp>
      <p:sp>
        <p:nvSpPr>
          <p:cNvPr id="4" name="Content Placeholder 3"/>
          <p:cNvSpPr>
            <a:spLocks noGrp="1"/>
          </p:cNvSpPr>
          <p:nvPr>
            <p:ph sz="half" idx="2"/>
          </p:nvPr>
        </p:nvSpPr>
        <p:spPr>
          <a:xfrm>
            <a:off x="6744996" y="1111896"/>
            <a:ext cx="5003799" cy="5524500"/>
          </a:xfrm>
        </p:spPr>
        <p:txBody>
          <a:bodyPr>
            <a:normAutofit fontScale="85000" lnSpcReduction="20000"/>
          </a:bodyPr>
          <a:lstStyle/>
          <a:p>
            <a:r>
              <a:rPr lang="en-US" dirty="0" smtClean="0"/>
              <a:t>There </a:t>
            </a:r>
            <a:r>
              <a:rPr lang="en-US" dirty="0"/>
              <a:t>are three levels of management which are based on the level of multi-agency co-operation required to implement the risk management plan effectively. Higher risk cases tend to be managed at the higher levels and offenders will be moved up and down levels as appropriate.</a:t>
            </a:r>
            <a:endParaRPr lang="en-GB" dirty="0"/>
          </a:p>
          <a:p>
            <a:r>
              <a:rPr lang="en-US" b="1" dirty="0"/>
              <a:t>Level 1: ordinary management</a:t>
            </a:r>
            <a:r>
              <a:rPr lang="en-US" dirty="0"/>
              <a:t/>
            </a:r>
            <a:br>
              <a:rPr lang="en-US" dirty="0"/>
            </a:br>
            <a:r>
              <a:rPr lang="en-US" dirty="0"/>
              <a:t>These offenders are subject to the usual management arrangements applied by whichever agency is supervising them.</a:t>
            </a:r>
            <a:endParaRPr lang="en-GB" dirty="0"/>
          </a:p>
          <a:p>
            <a:r>
              <a:rPr lang="en-US" b="1" dirty="0"/>
              <a:t>Level 2: active multi-agency management</a:t>
            </a:r>
            <a:r>
              <a:rPr lang="en-US" dirty="0"/>
              <a:t/>
            </a:r>
            <a:br>
              <a:rPr lang="en-US" dirty="0"/>
            </a:br>
            <a:r>
              <a:rPr lang="en-US" dirty="0"/>
              <a:t>The risk management plans for these offenders require the active involvement of several agencies via regular MAPPA meetings.</a:t>
            </a:r>
            <a:endParaRPr lang="en-GB" dirty="0"/>
          </a:p>
          <a:p>
            <a:r>
              <a:rPr lang="en-US" b="1" dirty="0"/>
              <a:t>Level 3: active multi-agency management</a:t>
            </a:r>
            <a:r>
              <a:rPr lang="en-US" dirty="0"/>
              <a:t/>
            </a:r>
            <a:br>
              <a:rPr lang="en-US" dirty="0"/>
            </a:br>
            <a:r>
              <a:rPr lang="en-US" dirty="0"/>
              <a:t>Same as level 2 but these cases additionally require the involvement of senior officers to </a:t>
            </a:r>
            <a:r>
              <a:rPr lang="en-US" dirty="0" err="1"/>
              <a:t>authorise</a:t>
            </a:r>
            <a:r>
              <a:rPr lang="en-US" dirty="0"/>
              <a:t> the use of special resources, such as police surveillance or </a:t>
            </a:r>
            <a:r>
              <a:rPr lang="en-US" dirty="0" err="1"/>
              <a:t>specialised</a:t>
            </a:r>
            <a:r>
              <a:rPr lang="en-US" dirty="0"/>
              <a:t> accommodation, and/or to provide ongoing senior management oversight.</a:t>
            </a:r>
            <a:endParaRPr lang="en-GB" dirty="0"/>
          </a:p>
          <a:p>
            <a:endParaRPr lang="en-GB" dirty="0"/>
          </a:p>
          <a:p>
            <a:endParaRPr lang="en-GB" sz="2400" dirty="0"/>
          </a:p>
        </p:txBody>
      </p:sp>
    </p:spTree>
    <p:extLst>
      <p:ext uri="{BB962C8B-B14F-4D97-AF65-F5344CB8AC3E}">
        <p14:creationId xmlns:p14="http://schemas.microsoft.com/office/powerpoint/2010/main" val="17154389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9510" y="624110"/>
            <a:ext cx="9825102" cy="700837"/>
          </a:xfrm>
        </p:spPr>
        <p:txBody>
          <a:bodyPr>
            <a:normAutofit fontScale="90000"/>
          </a:bodyPr>
          <a:lstStyle/>
          <a:p>
            <a:r>
              <a:rPr lang="en-GB" dirty="0"/>
              <a:t>7</a:t>
            </a:r>
            <a:r>
              <a:rPr lang="en-GB" dirty="0" smtClean="0"/>
              <a:t>. </a:t>
            </a:r>
            <a:r>
              <a:rPr lang="cy-GB" dirty="0" smtClean="0"/>
              <a:t>Asesiad risg DASH</a:t>
            </a:r>
            <a:r>
              <a:rPr lang="en-GB" dirty="0" smtClean="0"/>
              <a:t>			 7. </a:t>
            </a:r>
            <a:r>
              <a:rPr lang="en-US" dirty="0"/>
              <a:t>Dash </a:t>
            </a:r>
            <a:r>
              <a:rPr lang="en-US" dirty="0" smtClean="0"/>
              <a:t>risk assessment</a:t>
            </a:r>
            <a:r>
              <a:rPr lang="en-GB" dirty="0"/>
              <a:t/>
            </a:r>
            <a:br>
              <a:rPr lang="en-GB" dirty="0"/>
            </a:br>
            <a:r>
              <a:rPr lang="en-GB" dirty="0"/>
              <a:t/>
            </a:r>
            <a:br>
              <a:rPr lang="en-GB" dirty="0"/>
            </a:br>
            <a:r>
              <a:rPr lang="en-GB" dirty="0"/>
              <a:t/>
            </a:r>
            <a:br>
              <a:rPr lang="en-GB" dirty="0"/>
            </a:br>
            <a:endParaRPr lang="en-GB" dirty="0"/>
          </a:p>
        </p:txBody>
      </p:sp>
      <p:sp>
        <p:nvSpPr>
          <p:cNvPr id="3" name="Content Placeholder 2"/>
          <p:cNvSpPr>
            <a:spLocks noGrp="1"/>
          </p:cNvSpPr>
          <p:nvPr>
            <p:ph sz="half" idx="1"/>
          </p:nvPr>
        </p:nvSpPr>
        <p:spPr>
          <a:xfrm>
            <a:off x="1679510" y="1324947"/>
            <a:ext cx="4772566" cy="5357864"/>
          </a:xfrm>
        </p:spPr>
        <p:txBody>
          <a:bodyPr>
            <a:normAutofit fontScale="77500" lnSpcReduction="20000"/>
          </a:bodyPr>
          <a:lstStyle/>
          <a:p>
            <a:pPr lvl="0">
              <a:lnSpc>
                <a:spcPct val="120000"/>
              </a:lnSpc>
            </a:pPr>
            <a:r>
              <a:rPr lang="cy-GB" dirty="0"/>
              <a:t>Bwriad y ffurflen hon yw:</a:t>
            </a:r>
          </a:p>
          <a:p>
            <a:pPr lvl="0">
              <a:lnSpc>
                <a:spcPct val="120000"/>
              </a:lnSpc>
            </a:pPr>
            <a:r>
              <a:rPr lang="cy-GB" dirty="0"/>
              <a:t>Helpu ymarferwyr rheng flaen i ganfod achosion risg uchel o gam-drin domestig, dilyn a thrais ar sail anrhydedd.</a:t>
            </a:r>
          </a:p>
          <a:p>
            <a:pPr lvl="0">
              <a:lnSpc>
                <a:spcPct val="120000"/>
              </a:lnSpc>
            </a:pPr>
            <a:r>
              <a:rPr lang="cy-GB" dirty="0"/>
              <a:t>Penderfynu pa achosion i’w hatgyfeirio at gynhadledd amlasiantaeth a pha gefnogaeth arall y gellid bod ei hangen. Mae ffurflen gyflawn yn dod yn gofnod gweithredol y bydd modd cyfeirio ato yn y dyfodol i reoli achos.</a:t>
            </a:r>
          </a:p>
          <a:p>
            <a:pPr lvl="0">
              <a:lnSpc>
                <a:spcPct val="120000"/>
              </a:lnSpc>
            </a:pPr>
            <a:r>
              <a:rPr lang="cy-GB" dirty="0"/>
              <a:t>Cynnig offeryn cyffredin i asiantaethau sy'n rhan o broses cynadleddau amlasiantaeth i roi dealltwriaeth ar y cyd o risg mewn perthynas â cham-drin domestig, dilyn a thrais ar sail anrhydedd.</a:t>
            </a:r>
          </a:p>
          <a:p>
            <a:pPr>
              <a:lnSpc>
                <a:spcPct val="120000"/>
              </a:lnSpc>
            </a:pPr>
            <a:r>
              <a:rPr lang="cy-GB" dirty="0"/>
              <a:t>Galluogi asiantaethau i wneud penderfyniadau y gellir eu cyfiawnhau ar sail y dystiolaeth o ymchwilio'n drylwyr i achosion, gan gynnwys achosion o ddynladdiad domestig a ‘methu o drwch blewyn’, sy’n tanategu'r rhan fwyaf o fodelau cydnabyddedig i asesu risg.</a:t>
            </a:r>
            <a:endParaRPr lang="en-GB" dirty="0"/>
          </a:p>
        </p:txBody>
      </p:sp>
      <p:sp>
        <p:nvSpPr>
          <p:cNvPr id="4" name="Content Placeholder 3"/>
          <p:cNvSpPr>
            <a:spLocks noGrp="1"/>
          </p:cNvSpPr>
          <p:nvPr>
            <p:ph sz="half" idx="2"/>
          </p:nvPr>
        </p:nvSpPr>
        <p:spPr>
          <a:xfrm>
            <a:off x="6836183" y="1324947"/>
            <a:ext cx="5209637" cy="5141167"/>
          </a:xfrm>
        </p:spPr>
        <p:txBody>
          <a:bodyPr>
            <a:noAutofit/>
          </a:bodyPr>
          <a:lstStyle/>
          <a:p>
            <a:r>
              <a:rPr lang="en-US" sz="1400" dirty="0"/>
              <a:t>This form is intended to:</a:t>
            </a:r>
            <a:endParaRPr lang="en-GB" sz="1400" dirty="0"/>
          </a:p>
          <a:p>
            <a:pPr lvl="0"/>
            <a:r>
              <a:rPr lang="en-US" sz="1400" dirty="0"/>
              <a:t>Help frontline practitioners identify high risk cases of domestic abuse, stalking and </a:t>
            </a:r>
            <a:r>
              <a:rPr lang="en-US" sz="1400" dirty="0" err="1"/>
              <a:t>honour</a:t>
            </a:r>
            <a:r>
              <a:rPr lang="en-US" sz="1400" dirty="0"/>
              <a:t>-based violence.</a:t>
            </a:r>
            <a:endParaRPr lang="en-GB" sz="1400" dirty="0"/>
          </a:p>
          <a:p>
            <a:pPr lvl="0"/>
            <a:r>
              <a:rPr lang="en-US" sz="1400" dirty="0"/>
              <a:t>Decide which cases should be referred to a MARAC and what other support might be required. A completed form becomes an active record that can be referred to in future for case management.</a:t>
            </a:r>
            <a:endParaRPr lang="en-GB" sz="1400" dirty="0"/>
          </a:p>
          <a:p>
            <a:pPr lvl="0"/>
            <a:r>
              <a:rPr lang="en-US" sz="1400" dirty="0"/>
              <a:t>Offer a common tool to agencies that are part of the MARAC process and provide a shared understanding of risk in relation to domestic abuse, stalking and honour-based violence.</a:t>
            </a:r>
            <a:endParaRPr lang="en-GB" sz="1400" dirty="0"/>
          </a:p>
          <a:p>
            <a:r>
              <a:rPr lang="en-US" sz="1400" dirty="0"/>
              <a:t>Enable agencies to make defensible decisions based on the evidence from extensive research of cases, including domestic homicides and ‘near misses’, which underpins most </a:t>
            </a:r>
            <a:r>
              <a:rPr lang="en-US" sz="1400" dirty="0" err="1" smtClean="0"/>
              <a:t>recognised</a:t>
            </a:r>
            <a:r>
              <a:rPr lang="en-US" sz="1400" dirty="0" smtClean="0"/>
              <a:t> </a:t>
            </a:r>
            <a:r>
              <a:rPr lang="en-US" sz="1400" dirty="0"/>
              <a:t>models of risk assessment</a:t>
            </a:r>
            <a:endParaRPr lang="en-GB" sz="1400" dirty="0"/>
          </a:p>
        </p:txBody>
      </p:sp>
    </p:spTree>
    <p:extLst>
      <p:ext uri="{BB962C8B-B14F-4D97-AF65-F5344CB8AC3E}">
        <p14:creationId xmlns:p14="http://schemas.microsoft.com/office/powerpoint/2010/main" val="39779194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a:t>7</a:t>
            </a:r>
            <a:r>
              <a:rPr lang="en-GB" sz="3200" dirty="0" smtClean="0"/>
              <a:t>. CAAR							7.MARACs</a:t>
            </a:r>
            <a:r>
              <a:rPr lang="en-GB" sz="3200" dirty="0"/>
              <a:t/>
            </a:r>
            <a:br>
              <a:rPr lang="en-GB" sz="3200" dirty="0"/>
            </a:br>
            <a:endParaRPr lang="en-GB" sz="3200" dirty="0"/>
          </a:p>
        </p:txBody>
      </p:sp>
      <p:sp>
        <p:nvSpPr>
          <p:cNvPr id="3" name="Content Placeholder 2"/>
          <p:cNvSpPr>
            <a:spLocks noGrp="1"/>
          </p:cNvSpPr>
          <p:nvPr>
            <p:ph sz="half" idx="1"/>
          </p:nvPr>
        </p:nvSpPr>
        <p:spPr>
          <a:xfrm>
            <a:off x="2592924" y="1587500"/>
            <a:ext cx="4313864" cy="3777622"/>
          </a:xfrm>
        </p:spPr>
        <p:txBody>
          <a:bodyPr>
            <a:normAutofit/>
          </a:bodyPr>
          <a:lstStyle/>
          <a:p>
            <a:r>
              <a:rPr lang="cy-GB" sz="1500" dirty="0"/>
              <a:t>Mae adroddiad gan y Swyddfa Gartref yn casglu, er bod “ymchwil presennol yn dangos bod gan gynadleddau amlasiantaeth asesu risg y gallu i wella diogelwch dioddefwyr a'u hatal rhag bod yn ddioddefwyr eto, mae’r dystiolaeth sydd ar gael ar eu canlyniadau'n eithaf prin, a byddai angen gwerthusiad mwy cadarn i ategu'r canfyddiadau hyn".</a:t>
            </a:r>
          </a:p>
          <a:p>
            <a:endParaRPr lang="en-GB" dirty="0"/>
          </a:p>
        </p:txBody>
      </p:sp>
      <p:sp>
        <p:nvSpPr>
          <p:cNvPr id="4" name="Content Placeholder 3"/>
          <p:cNvSpPr>
            <a:spLocks noGrp="1"/>
          </p:cNvSpPr>
          <p:nvPr>
            <p:ph sz="half" idx="2"/>
          </p:nvPr>
        </p:nvSpPr>
        <p:spPr>
          <a:xfrm>
            <a:off x="7089918" y="1587500"/>
            <a:ext cx="4475736" cy="3777622"/>
          </a:xfrm>
        </p:spPr>
        <p:txBody>
          <a:bodyPr>
            <a:normAutofit/>
          </a:bodyPr>
          <a:lstStyle/>
          <a:p>
            <a:pPr marL="0" indent="0">
              <a:buNone/>
            </a:pPr>
            <a:r>
              <a:rPr lang="en-US" sz="1500" dirty="0" smtClean="0"/>
              <a:t>A Home Office report </a:t>
            </a:r>
            <a:r>
              <a:rPr lang="en-US" sz="1500" dirty="0"/>
              <a:t>concludes that although “existing research indicates that MARACs have the potential to improve victim safety and reduce </a:t>
            </a:r>
            <a:r>
              <a:rPr lang="en-US" sz="1500" dirty="0" smtClean="0"/>
              <a:t>re-victimization the </a:t>
            </a:r>
            <a:r>
              <a:rPr lang="en-US" sz="1500" dirty="0"/>
              <a:t>available evidence on MARAC outcomes is relatively weak, and a more robust evaluation would be required to strengthen these findings”.</a:t>
            </a:r>
            <a:endParaRPr lang="en-GB" sz="1500" dirty="0"/>
          </a:p>
        </p:txBody>
      </p:sp>
      <p:pic>
        <p:nvPicPr>
          <p:cNvPr id="5" name="Picture 4"/>
          <p:cNvPicPr>
            <a:picLocks noChangeAspect="1"/>
          </p:cNvPicPr>
          <p:nvPr/>
        </p:nvPicPr>
        <p:blipFill>
          <a:blip r:embed="rId2"/>
          <a:stretch>
            <a:fillRect/>
          </a:stretch>
        </p:blipFill>
        <p:spPr>
          <a:xfrm>
            <a:off x="3937315" y="5553922"/>
            <a:ext cx="4444369" cy="957155"/>
          </a:xfrm>
          <a:prstGeom prst="rect">
            <a:avLst/>
          </a:prstGeom>
        </p:spPr>
      </p:pic>
    </p:spTree>
    <p:extLst>
      <p:ext uri="{BB962C8B-B14F-4D97-AF65-F5344CB8AC3E}">
        <p14:creationId xmlns:p14="http://schemas.microsoft.com/office/powerpoint/2010/main" val="4004014313"/>
      </p:ext>
    </p:extLst>
  </p:cSld>
  <p:clrMapOvr>
    <a:masterClrMapping/>
  </p:clrMapOvr>
</p:sld>
</file>

<file path=ppt/theme/theme1.xml><?xml version="1.0" encoding="utf-8"?>
<a:theme xmlns:a="http://schemas.openxmlformats.org/drawingml/2006/main" name="Wisp">
  <a:themeElements>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259</TotalTime>
  <Words>1437</Words>
  <Application>Microsoft Office PowerPoint</Application>
  <PresentationFormat>Widescreen</PresentationFormat>
  <Paragraphs>59</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Century Gothic</vt:lpstr>
      <vt:lpstr>Wingdings 3</vt:lpstr>
      <vt:lpstr>Wisp</vt:lpstr>
      <vt:lpstr> Brîff 7 Munud -  Rôl y Gynhaledd Amlasiantaeth Asesu Risg  The role of the MARAC 7 Minute Briefing</vt:lpstr>
      <vt:lpstr>1. BETH YDYW?     1. WHAT IS IT?</vt:lpstr>
      <vt:lpstr>2. CAAR            2. MARACs</vt:lpstr>
      <vt:lpstr>3. CAAR              3. MARACs      </vt:lpstr>
      <vt:lpstr>4.  CAAR         4. MARACs</vt:lpstr>
      <vt:lpstr>5. CAAR           5. MARACs        </vt:lpstr>
      <vt:lpstr>7. Asesiad risg DASH    7. Dash risk assessment   </vt:lpstr>
      <vt:lpstr>7. CAAR       7.MARACs </vt:lpstr>
    </vt:vector>
  </TitlesOfParts>
  <Company>Denbighshire County Council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TRIAWD GWENWYNIG – BRIFFIAD 7 MUNUD  TOXIC TRIO – 7 MINUTE BRIEFING</dc:title>
  <dc:creator>Pauline Bird</dc:creator>
  <cp:lastModifiedBy>Pauline Bird</cp:lastModifiedBy>
  <cp:revision>28</cp:revision>
  <dcterms:created xsi:type="dcterms:W3CDTF">2017-10-11T14:35:31Z</dcterms:created>
  <dcterms:modified xsi:type="dcterms:W3CDTF">2017-12-21T11:28:07Z</dcterms:modified>
</cp:coreProperties>
</file>