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0039" autoAdjust="0"/>
    <p:restoredTop sz="94660"/>
  </p:normalViewPr>
  <p:slideViewPr>
    <p:cSldViewPr snapToGrid="0">
      <p:cViewPr varScale="1">
        <p:scale>
          <a:sx n="114" d="100"/>
          <a:sy n="114" d="100"/>
        </p:scale>
        <p:origin x="42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4382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04443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91199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97491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5749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95193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642484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9194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0982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72973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5533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83553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1297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4513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8883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80869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11/6/2017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5838208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1533" y="2130804"/>
            <a:ext cx="9448800" cy="4320330"/>
          </a:xfrm>
        </p:spPr>
        <p:txBody>
          <a:bodyPr>
            <a:normAutofit fontScale="90000"/>
          </a:bodyPr>
          <a:lstStyle/>
          <a:p>
            <a:pPr algn="ctr"/>
            <a:r>
              <a:rPr lang="en-GB" dirty="0" smtClean="0"/>
              <a:t/>
            </a:r>
            <a:br>
              <a:rPr lang="en-GB" dirty="0" smtClean="0"/>
            </a:br>
            <a:r>
              <a:rPr lang="en-GB" dirty="0"/>
              <a:t/>
            </a:r>
            <a:br>
              <a:rPr lang="en-GB" dirty="0"/>
            </a:br>
            <a:r>
              <a:rPr lang="en-GB" dirty="0">
                <a:effectLst>
                  <a:outerShdw blurRad="38100" dist="38100" dir="2700000" algn="tl">
                    <a:srgbClr val="000000">
                      <a:alpha val="43137"/>
                    </a:srgbClr>
                  </a:outerShdw>
                </a:effectLst>
              </a:rPr>
              <a:t>Brîff 7 </a:t>
            </a:r>
            <a:r>
              <a:rPr lang="en-GB" dirty="0" err="1">
                <a:effectLst>
                  <a:outerShdw blurRad="38100" dist="38100" dir="2700000" algn="tl">
                    <a:srgbClr val="000000">
                      <a:alpha val="43137"/>
                    </a:srgbClr>
                  </a:outerShdw>
                </a:effectLst>
              </a:rPr>
              <a:t>Munud</a:t>
            </a:r>
            <a:r>
              <a:rPr lang="en-GB" dirty="0">
                <a:effectLst>
                  <a:outerShdw blurRad="38100" dist="38100" dir="2700000" algn="tl">
                    <a:srgbClr val="000000">
                      <a:alpha val="43137"/>
                    </a:srgbClr>
                  </a:outerShdw>
                </a:effectLst>
              </a:rPr>
              <a:t>  </a:t>
            </a:r>
            <a:r>
              <a:rPr lang="en-GB" dirty="0" smtClean="0">
                <a:effectLst>
                  <a:outerShdw blurRad="38100" dist="38100" dir="2700000" algn="tl">
                    <a:srgbClr val="000000">
                      <a:alpha val="43137"/>
                    </a:srgbClr>
                  </a:outerShdw>
                </a:effectLst>
              </a:rPr>
              <a:t>-</a:t>
            </a:r>
            <a:r>
              <a:rPr lang="en-GB" dirty="0" smtClean="0">
                <a:effectLst>
                  <a:outerShdw blurRad="38100" dist="38100" dir="2700000" algn="tl">
                    <a:srgbClr val="000000">
                      <a:alpha val="43137"/>
                    </a:srgbClr>
                  </a:outerShdw>
                </a:effectLst>
              </a:rPr>
              <a:t/>
            </a:r>
            <a:br>
              <a:rPr lang="en-GB" dirty="0" smtClean="0">
                <a:effectLst>
                  <a:outerShdw blurRad="38100" dist="38100" dir="2700000" algn="tl">
                    <a:srgbClr val="000000">
                      <a:alpha val="43137"/>
                    </a:srgbClr>
                  </a:outerShdw>
                </a:effectLst>
              </a:rPr>
            </a:br>
            <a:r>
              <a:rPr lang="cy-GB" dirty="0" smtClean="0">
                <a:effectLst>
                  <a:outerShdw blurRad="38100" dist="38100" dir="2700000" algn="tl">
                    <a:srgbClr val="000000">
                      <a:alpha val="43000"/>
                    </a:srgbClr>
                  </a:outerShdw>
                </a:effectLst>
              </a:rPr>
              <a:t>Diogelu </a:t>
            </a:r>
            <a:r>
              <a:rPr lang="cy-GB" dirty="0">
                <a:effectLst>
                  <a:outerShdw blurRad="38100" dist="38100" dir="2700000" algn="tl">
                    <a:srgbClr val="000000">
                      <a:alpha val="43000"/>
                    </a:srgbClr>
                  </a:outerShdw>
                </a:effectLst>
              </a:rPr>
              <a:t>Plant </a:t>
            </a:r>
            <a:r>
              <a:rPr lang="cy-GB" dirty="0" smtClean="0">
                <a:effectLst>
                  <a:outerShdw blurRad="38100" dist="38100" dir="2700000" algn="tl">
                    <a:srgbClr val="000000">
                      <a:alpha val="43000"/>
                    </a:srgbClr>
                  </a:outerShdw>
                </a:effectLst>
              </a:rPr>
              <a:t>Anabl</a:t>
            </a:r>
            <a:br>
              <a:rPr lang="cy-GB" dirty="0" smtClean="0">
                <a:effectLst>
                  <a:outerShdw blurRad="38100" dist="38100" dir="2700000" algn="tl">
                    <a:srgbClr val="000000">
                      <a:alpha val="43000"/>
                    </a:srgbClr>
                  </a:outerShdw>
                </a:effectLst>
              </a:rPr>
            </a:br>
            <a:r>
              <a:rPr lang="en-GB" dirty="0"/>
              <a:t/>
            </a:r>
            <a:br>
              <a:rPr lang="en-GB" dirty="0"/>
            </a:br>
            <a:r>
              <a:rPr lang="en-GB" dirty="0" smtClean="0"/>
              <a:t> </a:t>
            </a:r>
            <a:r>
              <a:rPr lang="en-GB" dirty="0" smtClean="0">
                <a:effectLst>
                  <a:outerShdw blurRad="38100" dist="38100" dir="2700000" algn="tl">
                    <a:srgbClr val="000000">
                      <a:alpha val="43137"/>
                    </a:srgbClr>
                  </a:outerShdw>
                </a:effectLst>
              </a:rPr>
              <a:t>Safeguarding Disabled Children</a:t>
            </a:r>
            <a:br>
              <a:rPr lang="en-GB" dirty="0" smtClean="0">
                <a:effectLst>
                  <a:outerShdw blurRad="38100" dist="38100" dir="2700000" algn="tl">
                    <a:srgbClr val="000000">
                      <a:alpha val="43137"/>
                    </a:srgbClr>
                  </a:outerShdw>
                </a:effectLst>
              </a:rPr>
            </a:br>
            <a:r>
              <a:rPr lang="en-GB" dirty="0" smtClean="0">
                <a:effectLst>
                  <a:outerShdw blurRad="38100" dist="38100" dir="2700000" algn="tl">
                    <a:srgbClr val="000000">
                      <a:alpha val="43137"/>
                    </a:srgbClr>
                  </a:outerShdw>
                </a:effectLst>
              </a:rPr>
              <a:t>- 7 Minute Briefing</a:t>
            </a:r>
            <a:endParaRPr lang="en-GB" dirty="0">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stretch>
            <a:fillRect/>
          </a:stretch>
        </p:blipFill>
        <p:spPr>
          <a:xfrm>
            <a:off x="3988676" y="677917"/>
            <a:ext cx="4352921" cy="957155"/>
          </a:xfrm>
          <a:prstGeom prst="rect">
            <a:avLst/>
          </a:prstGeom>
        </p:spPr>
      </p:pic>
    </p:spTree>
    <p:extLst>
      <p:ext uri="{BB962C8B-B14F-4D97-AF65-F5344CB8AC3E}">
        <p14:creationId xmlns:p14="http://schemas.microsoft.com/office/powerpoint/2010/main" val="1831158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1. BETH YDY</a:t>
            </a:r>
            <a:r>
              <a:rPr lang="en-GB" sz="3200" dirty="0"/>
              <a:t>W</a:t>
            </a:r>
            <a:r>
              <a:rPr lang="en-GB" sz="3200" dirty="0" smtClean="0"/>
              <a:t>?				1. WHAT IS IT?</a:t>
            </a:r>
            <a:endParaRPr lang="en-GB" sz="3200" dirty="0"/>
          </a:p>
        </p:txBody>
      </p:sp>
      <p:sp>
        <p:nvSpPr>
          <p:cNvPr id="3" name="Content Placeholder 2"/>
          <p:cNvSpPr>
            <a:spLocks noGrp="1"/>
          </p:cNvSpPr>
          <p:nvPr>
            <p:ph sz="half" idx="1"/>
          </p:nvPr>
        </p:nvSpPr>
        <p:spPr>
          <a:xfrm>
            <a:off x="2127818" y="1594919"/>
            <a:ext cx="4313864" cy="5023995"/>
          </a:xfrm>
        </p:spPr>
        <p:txBody>
          <a:bodyPr>
            <a:normAutofit fontScale="85000" lnSpcReduction="10000"/>
          </a:bodyPr>
          <a:lstStyle/>
          <a:p>
            <a:pPr lvl="0"/>
            <a:r>
              <a:rPr lang="cy-GB" dirty="0"/>
              <a:t>Mae gan blant anabl yr un hawl i gael eu hamddiffyn rhag camdriniaeth a phlant nad ydynt yn anabl, hawl sydd wedi’i ymgorffori yng Nghonfensiwn y Cenhedloedd Unedig ar Hawliau'r Plentyn </a:t>
            </a:r>
            <a:endParaRPr lang="en-GB" dirty="0"/>
          </a:p>
          <a:p>
            <a:pPr lvl="0"/>
            <a:r>
              <a:rPr lang="cy-GB" dirty="0"/>
              <a:t>Mae nifer o blant anabl yn wynebu rhwystrau yn eu bywydau bob dydd sydd yn effeithio ar gyfleoedd i gael gafael ar wybodaeth a gwasanaethau, a chymryd rhan mewn gweithgareddau cymdeithasol. Gall y rhwystrau fod yn rhai corfforol, yn </a:t>
            </a:r>
            <a:r>
              <a:rPr lang="cy-GB" dirty="0" err="1"/>
              <a:t>agweddol</a:t>
            </a:r>
            <a:r>
              <a:rPr lang="cy-GB" dirty="0"/>
              <a:t> neu’n drefniadol a </a:t>
            </a:r>
            <a:r>
              <a:rPr lang="cy-GB" dirty="0" err="1"/>
              <a:t>gallant</a:t>
            </a:r>
            <a:r>
              <a:rPr lang="cy-GB" dirty="0"/>
              <a:t> wneud i blant deimlo’n ynysig a’u bod yn cael eu heithrio neu fod eu hawliau yn cael eu gwrthod. </a:t>
            </a:r>
            <a:endParaRPr lang="en-GB" dirty="0"/>
          </a:p>
          <a:p>
            <a:r>
              <a:rPr lang="cy-GB" dirty="0"/>
              <a:t>Ni roddir digon o ystyriaeth i’w barn a’u profiadau, ac efallai nad yw gweithwyr proffesiynol a phobl eraill yn cymryd y camau angenrheidiol bob tro i hwyluso cyfathrebu neu atodi gwerth i hyn </a:t>
            </a:r>
            <a:endParaRPr lang="en-GB" dirty="0"/>
          </a:p>
        </p:txBody>
      </p:sp>
      <p:sp>
        <p:nvSpPr>
          <p:cNvPr id="4" name="Content Placeholder 3"/>
          <p:cNvSpPr>
            <a:spLocks noGrp="1"/>
          </p:cNvSpPr>
          <p:nvPr>
            <p:ph sz="half" idx="2"/>
          </p:nvPr>
        </p:nvSpPr>
        <p:spPr>
          <a:xfrm>
            <a:off x="7190747" y="1594919"/>
            <a:ext cx="4654508" cy="4898160"/>
          </a:xfrm>
        </p:spPr>
        <p:txBody>
          <a:bodyPr>
            <a:normAutofit fontScale="85000" lnSpcReduction="10000"/>
          </a:bodyPr>
          <a:lstStyle/>
          <a:p>
            <a:r>
              <a:rPr lang="en-GB" dirty="0" smtClean="0"/>
              <a:t>Disabled </a:t>
            </a:r>
            <a:r>
              <a:rPr lang="en-GB" dirty="0"/>
              <a:t>children have an equal right to protection from abuse as non-disabled children, a right enshrined in the UN Convention on the Rights of the Child. </a:t>
            </a:r>
          </a:p>
          <a:p>
            <a:r>
              <a:rPr lang="en-GB" dirty="0"/>
              <a:t>Many disabled children encounter barriers in their daily lives that affect opportunities for accessing information and services, and engaging in social activities. Barriers can be physical, attitudinal or organisational and can leave disabled children feeling isolated and excluded and denied their rights. </a:t>
            </a:r>
          </a:p>
          <a:p>
            <a:r>
              <a:rPr lang="en-GB" dirty="0"/>
              <a:t>Insufficient account can be taken of their views and experiences, and professionals and others may not always take the steps necessary to facilitate communication or attach a value to this </a:t>
            </a:r>
          </a:p>
        </p:txBody>
      </p:sp>
    </p:spTree>
    <p:extLst>
      <p:ext uri="{BB962C8B-B14F-4D97-AF65-F5344CB8AC3E}">
        <p14:creationId xmlns:p14="http://schemas.microsoft.com/office/powerpoint/2010/main" val="1932234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2. BETH </a:t>
            </a:r>
            <a:r>
              <a:rPr lang="en-GB" sz="3200" dirty="0" smtClean="0"/>
              <a:t>YDYW ?				2. WHAT IS IT?</a:t>
            </a:r>
            <a:r>
              <a:rPr lang="en-GB" sz="3200" dirty="0"/>
              <a:t/>
            </a:r>
            <a:br>
              <a:rPr lang="en-GB" sz="3200" dirty="0"/>
            </a:br>
            <a:endParaRPr lang="en-GB" sz="3200" dirty="0"/>
          </a:p>
        </p:txBody>
      </p:sp>
      <p:sp>
        <p:nvSpPr>
          <p:cNvPr id="3" name="Content Placeholder 2"/>
          <p:cNvSpPr>
            <a:spLocks noGrp="1"/>
          </p:cNvSpPr>
          <p:nvPr>
            <p:ph sz="half" idx="1"/>
          </p:nvPr>
        </p:nvSpPr>
        <p:spPr>
          <a:xfrm>
            <a:off x="2035539" y="1546370"/>
            <a:ext cx="4313864" cy="3777622"/>
          </a:xfrm>
        </p:spPr>
        <p:txBody>
          <a:bodyPr>
            <a:normAutofit fontScale="85000" lnSpcReduction="20000"/>
          </a:bodyPr>
          <a:lstStyle/>
          <a:p>
            <a:pPr lvl="0"/>
            <a:r>
              <a:rPr lang="cy-GB" dirty="0"/>
              <a:t>Mae plant anabl mewn llawer mwy o berygl o gamdriniaeth gorfforol, rywiol ac emosiynol ac esgeulustod na phlant sydd ddim yn anabl, ond eto fe gânt eu tangynrychioli mewn ystadegau Amddiffyn Plant. </a:t>
            </a:r>
            <a:endParaRPr lang="en-GB" dirty="0"/>
          </a:p>
          <a:p>
            <a:pPr lvl="0"/>
            <a:r>
              <a:rPr lang="cy-GB" dirty="0"/>
              <a:t>Y rhai sydd yn y perygl mwyaf o gamdriniaeth ydi’r rhai sydd ag anhwylderau ymddygiad. Mae grwpiau eraill sydd mewn perygl yn cynnwys plant sydd ag anawsterau/anableddau dysgu, anawsterau lleferydd ac iaith, cyflyrau sydd yn ymwneud </a:t>
            </a:r>
            <a:r>
              <a:rPr lang="cy-GB" dirty="0" err="1"/>
              <a:t>â’u</a:t>
            </a:r>
            <a:r>
              <a:rPr lang="cy-GB" dirty="0"/>
              <a:t> hiechyd a phlant byddar. </a:t>
            </a:r>
            <a:endParaRPr lang="en-GB" dirty="0"/>
          </a:p>
          <a:p>
            <a:pPr lvl="0"/>
            <a:r>
              <a:rPr lang="cy-GB" dirty="0"/>
              <a:t>Mae anableddau lluosog yn ymddangos i gynyddu’r perygl o gamdriniaeth ac esgeulustod. </a:t>
            </a:r>
            <a:endParaRPr lang="en-GB" dirty="0"/>
          </a:p>
          <a:p>
            <a:endParaRPr lang="en-GB" dirty="0"/>
          </a:p>
        </p:txBody>
      </p:sp>
      <p:sp>
        <p:nvSpPr>
          <p:cNvPr id="4" name="Content Placeholder 3"/>
          <p:cNvSpPr>
            <a:spLocks noGrp="1"/>
          </p:cNvSpPr>
          <p:nvPr>
            <p:ph sz="half" idx="2"/>
          </p:nvPr>
        </p:nvSpPr>
        <p:spPr>
          <a:xfrm>
            <a:off x="7028875" y="1546370"/>
            <a:ext cx="4475736" cy="3777622"/>
          </a:xfrm>
        </p:spPr>
        <p:txBody>
          <a:bodyPr>
            <a:normAutofit fontScale="85000" lnSpcReduction="20000"/>
          </a:bodyPr>
          <a:lstStyle/>
          <a:p>
            <a:r>
              <a:rPr lang="en-GB" dirty="0" smtClean="0"/>
              <a:t>Disabled </a:t>
            </a:r>
            <a:r>
              <a:rPr lang="en-GB" dirty="0"/>
              <a:t>children are at significantly greater risk of physical, sexual and emotional abuse and neglect than non-disabled children and yet they are typically under- represented in Child Protection statistics. </a:t>
            </a:r>
          </a:p>
          <a:p>
            <a:r>
              <a:rPr lang="en-GB" dirty="0" smtClean="0"/>
              <a:t>Those </a:t>
            </a:r>
            <a:r>
              <a:rPr lang="en-GB" dirty="0"/>
              <a:t>at greatest risk of abuse are those with behaviour or conduct disorders. Other high-risk groups include children with learning difficulties/disabilities, speech and language difficulties, health-related conditions and deaf children. </a:t>
            </a:r>
          </a:p>
          <a:p>
            <a:r>
              <a:rPr lang="en-GB" dirty="0" smtClean="0"/>
              <a:t>The </a:t>
            </a:r>
            <a:r>
              <a:rPr lang="en-GB" dirty="0"/>
              <a:t>presence of multiple disabilities appears to increase the risk of both abuse and neglect. </a:t>
            </a:r>
          </a:p>
        </p:txBody>
      </p:sp>
    </p:spTree>
    <p:extLst>
      <p:ext uri="{BB962C8B-B14F-4D97-AF65-F5344CB8AC3E}">
        <p14:creationId xmlns:p14="http://schemas.microsoft.com/office/powerpoint/2010/main" val="4004014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624110"/>
            <a:ext cx="9187629" cy="1280890"/>
          </a:xfrm>
        </p:spPr>
        <p:txBody>
          <a:bodyPr>
            <a:normAutofit fontScale="90000"/>
          </a:bodyPr>
          <a:lstStyle/>
          <a:p>
            <a:r>
              <a:rPr lang="nn-NO" dirty="0" smtClean="0"/>
              <a:t>3</a:t>
            </a:r>
            <a:r>
              <a:rPr lang="nn-NO" dirty="0"/>
              <a:t>. </a:t>
            </a:r>
            <a:r>
              <a:rPr lang="nn-NO" dirty="0" smtClean="0"/>
              <a:t>BETH YDYW?				 3</a:t>
            </a:r>
            <a:r>
              <a:rPr lang="nn-NO" dirty="0"/>
              <a:t>. </a:t>
            </a:r>
            <a:r>
              <a:rPr lang="nn-NO" dirty="0" smtClean="0"/>
              <a:t>WHAT IS IT?</a:t>
            </a:r>
            <a:br>
              <a:rPr lang="nn-NO" dirty="0" smtClean="0"/>
            </a:br>
            <a:r>
              <a:rPr lang="nn-NO" dirty="0" smtClean="0"/>
              <a:t>    </a:t>
            </a:r>
            <a:r>
              <a:rPr lang="nn-NO" dirty="0"/>
              <a:t/>
            </a:r>
            <a:br>
              <a:rPr lang="nn-NO" dirty="0"/>
            </a:br>
            <a:endParaRPr lang="nn-NO" dirty="0"/>
          </a:p>
        </p:txBody>
      </p:sp>
      <p:sp>
        <p:nvSpPr>
          <p:cNvPr id="3" name="Content Placeholder 2"/>
          <p:cNvSpPr>
            <a:spLocks noGrp="1"/>
          </p:cNvSpPr>
          <p:nvPr>
            <p:ph sz="half" idx="1"/>
          </p:nvPr>
        </p:nvSpPr>
        <p:spPr>
          <a:xfrm>
            <a:off x="2429821" y="1764484"/>
            <a:ext cx="4313864" cy="3777622"/>
          </a:xfrm>
        </p:spPr>
        <p:txBody>
          <a:bodyPr>
            <a:normAutofit/>
          </a:bodyPr>
          <a:lstStyle/>
          <a:p>
            <a:pPr lvl="0"/>
            <a:r>
              <a:rPr lang="cy-GB" dirty="0" smtClean="0"/>
              <a:t>Mae </a:t>
            </a:r>
            <a:r>
              <a:rPr lang="cy-GB" dirty="0"/>
              <a:t>plant anabl yn llawer mwy tebygol o gael eu cam-drin gan rywun yn eu teulu o’i gymharu â phlant nad ydynt yn anabl. Mae bwlio hefyd yn nodwedd ym mywydau llawer o blant anabl. </a:t>
            </a:r>
            <a:endParaRPr lang="en-GB" dirty="0"/>
          </a:p>
          <a:p>
            <a:r>
              <a:rPr lang="cy-GB" dirty="0"/>
              <a:t>Fe all plant anabl ddatgelu yn llai aml, ac oedi cyn datgelu o’i gymharu â phlant sydd yn datblygu’n ‘arferol’</a:t>
            </a:r>
            <a:endParaRPr lang="en-GB" dirty="0"/>
          </a:p>
        </p:txBody>
      </p:sp>
      <p:sp>
        <p:nvSpPr>
          <p:cNvPr id="4" name="Content Placeholder 3"/>
          <p:cNvSpPr>
            <a:spLocks noGrp="1"/>
          </p:cNvSpPr>
          <p:nvPr>
            <p:ph sz="half" idx="2"/>
          </p:nvPr>
        </p:nvSpPr>
        <p:spPr>
          <a:xfrm>
            <a:off x="7103331" y="1764484"/>
            <a:ext cx="4313864" cy="3777622"/>
          </a:xfrm>
        </p:spPr>
        <p:txBody>
          <a:bodyPr>
            <a:normAutofit/>
          </a:bodyPr>
          <a:lstStyle/>
          <a:p>
            <a:r>
              <a:rPr lang="en-GB" dirty="0" smtClean="0"/>
              <a:t>Disabled </a:t>
            </a:r>
            <a:r>
              <a:rPr lang="en-GB" dirty="0"/>
              <a:t>children are more likely to be abused by </a:t>
            </a:r>
            <a:r>
              <a:rPr lang="en-GB" dirty="0" smtClean="0"/>
              <a:t>someone </a:t>
            </a:r>
            <a:r>
              <a:rPr lang="en-GB" dirty="0"/>
              <a:t>in their family compared to non-disabled </a:t>
            </a:r>
            <a:r>
              <a:rPr lang="en-GB" dirty="0" smtClean="0"/>
              <a:t>children</a:t>
            </a:r>
            <a:r>
              <a:rPr lang="en-GB" dirty="0"/>
              <a:t>. Bullying is also a feature in the lives of many disabled children. </a:t>
            </a:r>
          </a:p>
          <a:p>
            <a:r>
              <a:rPr lang="en-GB" dirty="0"/>
              <a:t>Disabled children may also disclose less </a:t>
            </a:r>
            <a:r>
              <a:rPr lang="en-GB" dirty="0" smtClean="0"/>
              <a:t>frequently </a:t>
            </a:r>
            <a:r>
              <a:rPr lang="en-GB" dirty="0"/>
              <a:t>and delay disclosure more often </a:t>
            </a:r>
            <a:r>
              <a:rPr lang="en-GB" dirty="0" smtClean="0"/>
              <a:t>compared </a:t>
            </a:r>
            <a:r>
              <a:rPr lang="en-GB" dirty="0"/>
              <a:t>to typically developing children </a:t>
            </a:r>
          </a:p>
        </p:txBody>
      </p:sp>
    </p:spTree>
    <p:extLst>
      <p:ext uri="{BB962C8B-B14F-4D97-AF65-F5344CB8AC3E}">
        <p14:creationId xmlns:p14="http://schemas.microsoft.com/office/powerpoint/2010/main" val="149480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8346" y="624110"/>
            <a:ext cx="9376266" cy="1280890"/>
          </a:xfrm>
        </p:spPr>
        <p:txBody>
          <a:bodyPr>
            <a:normAutofit/>
          </a:bodyPr>
          <a:lstStyle/>
          <a:p>
            <a:r>
              <a:rPr lang="nn-NO" sz="3200" dirty="0"/>
              <a:t>4. </a:t>
            </a:r>
            <a:r>
              <a:rPr lang="nn-NO" sz="3200" dirty="0" smtClean="0"/>
              <a:t>CYDNABYDDIAETH		   	4. RECOGNITION</a:t>
            </a:r>
            <a:endParaRPr lang="en-GB" sz="3200" dirty="0"/>
          </a:p>
        </p:txBody>
      </p:sp>
      <p:sp>
        <p:nvSpPr>
          <p:cNvPr id="3" name="Content Placeholder 2"/>
          <p:cNvSpPr>
            <a:spLocks noGrp="1"/>
          </p:cNvSpPr>
          <p:nvPr>
            <p:ph sz="half" idx="1"/>
          </p:nvPr>
        </p:nvSpPr>
        <p:spPr>
          <a:xfrm>
            <a:off x="2128346" y="1563148"/>
            <a:ext cx="4313864" cy="4602760"/>
          </a:xfrm>
        </p:spPr>
        <p:txBody>
          <a:bodyPr>
            <a:normAutofit fontScale="92500" lnSpcReduction="20000"/>
          </a:bodyPr>
          <a:lstStyle/>
          <a:p>
            <a:pPr marL="0" indent="0">
              <a:buNone/>
            </a:pPr>
            <a:r>
              <a:rPr lang="cy-GB" dirty="0"/>
              <a:t>Mae plant anabl yn arbennig o ddiamddiffyn yn erbyn camdriniaeth am sawl rheswm. Efallai: </a:t>
            </a:r>
            <a:endParaRPr lang="en-GB" dirty="0"/>
          </a:p>
          <a:p>
            <a:pPr lvl="0"/>
            <a:r>
              <a:rPr lang="cy-GB" dirty="0"/>
              <a:t>Bod ganddynt lai o gysylltiadau ar y tu allan </a:t>
            </a:r>
            <a:endParaRPr lang="en-GB" dirty="0"/>
          </a:p>
          <a:p>
            <a:pPr lvl="0"/>
            <a:r>
              <a:rPr lang="cy-GB" dirty="0"/>
              <a:t>Eu bod yn derbyn gofal personol gan nifer o ofalwyr, a all gynyddu’r risg o ddod i gysylltiad ag ymddygiad </a:t>
            </a:r>
            <a:r>
              <a:rPr lang="cy-GB" dirty="0" err="1"/>
              <a:t>camdriniol</a:t>
            </a:r>
            <a:r>
              <a:rPr lang="cy-GB" dirty="0"/>
              <a:t> a’i gwneud yn fwy anodd i osod a chynnal ffiniau corfforol. </a:t>
            </a:r>
            <a:endParaRPr lang="en-GB" dirty="0"/>
          </a:p>
          <a:p>
            <a:pPr lvl="0"/>
            <a:r>
              <a:rPr lang="cy-GB" dirty="0"/>
              <a:t>Gallu gwannach i adnabod, gwrthod neu osgoi camdriniaeth </a:t>
            </a:r>
            <a:endParaRPr lang="en-GB" dirty="0"/>
          </a:p>
          <a:p>
            <a:pPr lvl="0"/>
            <a:r>
              <a:rPr lang="cy-GB" dirty="0"/>
              <a:t>Bod ag anawsterau cyfathrebu a all ei gwneud yn anodd dweud wrth bobl eraill beth sy’n digwydd </a:t>
            </a:r>
            <a:endParaRPr lang="en-GB" dirty="0"/>
          </a:p>
          <a:p>
            <a:endParaRPr lang="en-GB" dirty="0"/>
          </a:p>
        </p:txBody>
      </p:sp>
      <p:sp>
        <p:nvSpPr>
          <p:cNvPr id="4" name="Content Placeholder 3"/>
          <p:cNvSpPr>
            <a:spLocks noGrp="1"/>
          </p:cNvSpPr>
          <p:nvPr>
            <p:ph sz="half" idx="2"/>
          </p:nvPr>
        </p:nvSpPr>
        <p:spPr>
          <a:xfrm>
            <a:off x="7031357" y="1563148"/>
            <a:ext cx="4313864" cy="3777622"/>
          </a:xfrm>
        </p:spPr>
        <p:txBody>
          <a:bodyPr>
            <a:normAutofit fontScale="92500" lnSpcReduction="20000"/>
          </a:bodyPr>
          <a:lstStyle/>
          <a:p>
            <a:pPr marL="0" indent="0">
              <a:buNone/>
            </a:pPr>
            <a:r>
              <a:rPr lang="en-GB" dirty="0" smtClean="0"/>
              <a:t>Disabled </a:t>
            </a:r>
            <a:r>
              <a:rPr lang="en-GB" dirty="0"/>
              <a:t>children are especially </a:t>
            </a:r>
            <a:r>
              <a:rPr lang="en-GB" dirty="0" smtClean="0"/>
              <a:t>vulnerable </a:t>
            </a:r>
            <a:r>
              <a:rPr lang="en-GB" dirty="0"/>
              <a:t>to abuse for a number </a:t>
            </a:r>
            <a:r>
              <a:rPr lang="en-GB" dirty="0" smtClean="0"/>
              <a:t>of </a:t>
            </a:r>
            <a:r>
              <a:rPr lang="en-GB" dirty="0"/>
              <a:t>reasons. </a:t>
            </a:r>
            <a:r>
              <a:rPr lang="en-GB" dirty="0" smtClean="0"/>
              <a:t>They </a:t>
            </a:r>
            <a:r>
              <a:rPr lang="en-GB" dirty="0"/>
              <a:t>may: </a:t>
            </a:r>
          </a:p>
          <a:p>
            <a:r>
              <a:rPr lang="en-GB" dirty="0" smtClean="0"/>
              <a:t>Have </a:t>
            </a:r>
            <a:r>
              <a:rPr lang="en-GB" dirty="0"/>
              <a:t>fewer outside contacts </a:t>
            </a:r>
          </a:p>
          <a:p>
            <a:r>
              <a:rPr lang="en-GB" dirty="0" smtClean="0"/>
              <a:t>Receive </a:t>
            </a:r>
            <a:r>
              <a:rPr lang="en-GB" dirty="0"/>
              <a:t>intimate care from a number of carers, which may increase the risk of exposure to abusive behaviour &amp; make it more difficult to set &amp; maintain physical boundaries </a:t>
            </a:r>
          </a:p>
          <a:p>
            <a:r>
              <a:rPr lang="en-GB" dirty="0" smtClean="0"/>
              <a:t>Have </a:t>
            </a:r>
            <a:r>
              <a:rPr lang="en-GB" dirty="0"/>
              <a:t>an impaired capacity to recognise, resist or avoid abuse </a:t>
            </a:r>
          </a:p>
          <a:p>
            <a:r>
              <a:rPr lang="en-GB" dirty="0" smtClean="0"/>
              <a:t>Have </a:t>
            </a:r>
            <a:r>
              <a:rPr lang="en-GB" dirty="0"/>
              <a:t>communication difficulties that may make it difficult to tell others what is happening </a:t>
            </a:r>
          </a:p>
          <a:p>
            <a:endParaRPr lang="en-GB" dirty="0"/>
          </a:p>
        </p:txBody>
      </p:sp>
    </p:spTree>
    <p:extLst>
      <p:ext uri="{BB962C8B-B14F-4D97-AF65-F5344CB8AC3E}">
        <p14:creationId xmlns:p14="http://schemas.microsoft.com/office/powerpoint/2010/main" val="4159331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7100" y="624110"/>
            <a:ext cx="9307511" cy="1280890"/>
          </a:xfrm>
        </p:spPr>
        <p:txBody>
          <a:bodyPr>
            <a:normAutofit fontScale="90000"/>
          </a:bodyPr>
          <a:lstStyle/>
          <a:p>
            <a:r>
              <a:rPr lang="en-GB" dirty="0" smtClean="0"/>
              <a:t>5</a:t>
            </a:r>
            <a:r>
              <a:rPr lang="en-GB" dirty="0"/>
              <a:t>. </a:t>
            </a:r>
            <a:r>
              <a:rPr lang="cy-GB" dirty="0" smtClean="0"/>
              <a:t>MATERION ALLWEDDOL</a:t>
            </a:r>
            <a:r>
              <a:rPr lang="en-GB" dirty="0" smtClean="0"/>
              <a:t>	5. KEY ISSUES</a:t>
            </a:r>
            <a:r>
              <a:rPr lang="en-GB" dirty="0"/>
              <a:t>					</a:t>
            </a:r>
            <a:r>
              <a:rPr lang="en-GB" dirty="0" smtClean="0"/>
              <a:t>	</a:t>
            </a:r>
            <a:r>
              <a:rPr lang="en-GB" dirty="0"/>
              <a:t/>
            </a:r>
            <a:br>
              <a:rPr lang="en-GB" dirty="0"/>
            </a:br>
            <a:r>
              <a:rPr lang="en-GB" dirty="0"/>
              <a:t/>
            </a:r>
            <a:br>
              <a:rPr lang="en-GB" dirty="0"/>
            </a:br>
            <a:endParaRPr lang="en-GB" dirty="0"/>
          </a:p>
        </p:txBody>
      </p:sp>
      <p:sp>
        <p:nvSpPr>
          <p:cNvPr id="3" name="Content Placeholder 2"/>
          <p:cNvSpPr>
            <a:spLocks noGrp="1"/>
          </p:cNvSpPr>
          <p:nvPr>
            <p:ph sz="half" idx="1"/>
          </p:nvPr>
        </p:nvSpPr>
        <p:spPr>
          <a:xfrm>
            <a:off x="2197100" y="1635853"/>
            <a:ext cx="4705976" cy="4275369"/>
          </a:xfrm>
        </p:spPr>
        <p:txBody>
          <a:bodyPr>
            <a:normAutofit fontScale="77500" lnSpcReduction="20000"/>
          </a:bodyPr>
          <a:lstStyle/>
          <a:p>
            <a:pPr marL="0" indent="0">
              <a:buNone/>
            </a:pPr>
            <a:r>
              <a:rPr lang="cy-GB" sz="2300" dirty="0"/>
              <a:t>Mae ffactorau eraill sy’n cynyddu </a:t>
            </a:r>
            <a:r>
              <a:rPr lang="cy-GB" sz="2300" dirty="0" err="1"/>
              <a:t>breguster</a:t>
            </a:r>
            <a:r>
              <a:rPr lang="cy-GB" sz="2300" dirty="0"/>
              <a:t> yn cynnwys: </a:t>
            </a:r>
            <a:endParaRPr lang="en-GB" sz="2300" dirty="0"/>
          </a:p>
          <a:p>
            <a:pPr lvl="0"/>
            <a:r>
              <a:rPr lang="cy-GB" sz="2300" dirty="0"/>
              <a:t>Gall anghenion y rhieni/gofalwyr wrthdaro gydag anghenion y person anabl </a:t>
            </a:r>
            <a:endParaRPr lang="en-GB" sz="2300" dirty="0"/>
          </a:p>
          <a:p>
            <a:pPr lvl="0"/>
            <a:r>
              <a:rPr lang="cy-GB" sz="2300" dirty="0"/>
              <a:t>Cefnogaeth broffesiynol i ofalwyr sydd yn cael eu hystyried yn 'seintiau’ </a:t>
            </a:r>
            <a:endParaRPr lang="en-GB" sz="2300" dirty="0"/>
          </a:p>
          <a:p>
            <a:pPr lvl="0"/>
            <a:r>
              <a:rPr lang="cy-GB" sz="2300" dirty="0"/>
              <a:t>Fe all </a:t>
            </a:r>
            <a:r>
              <a:rPr lang="cy-GB" sz="2300" dirty="0" err="1"/>
              <a:t>camdrinwyr</a:t>
            </a:r>
            <a:r>
              <a:rPr lang="cy-GB" sz="2300" dirty="0"/>
              <a:t> proffesiynol dargedu pobl anabl gan gredu eu bod yn llai tebygol o gael eu dal </a:t>
            </a:r>
            <a:endParaRPr lang="en-GB" sz="2300" dirty="0"/>
          </a:p>
          <a:p>
            <a:pPr lvl="0"/>
            <a:r>
              <a:rPr lang="cy-GB" sz="2300" dirty="0"/>
              <a:t>Nid yw arwyddion a dangosyddion sydd yn nodweddiadol o’r anabledd a newidiadau mewn ymddygiad yn cael eu hystyried yn ddangosyddion bod rhywbeth o’i le </a:t>
            </a:r>
            <a:endParaRPr lang="en-GB" sz="2300" dirty="0"/>
          </a:p>
          <a:p>
            <a:endParaRPr lang="en-GB" sz="2000" dirty="0"/>
          </a:p>
        </p:txBody>
      </p:sp>
      <p:sp>
        <p:nvSpPr>
          <p:cNvPr id="4" name="Content Placeholder 3"/>
          <p:cNvSpPr>
            <a:spLocks noGrp="1"/>
          </p:cNvSpPr>
          <p:nvPr>
            <p:ph sz="half" idx="2"/>
          </p:nvPr>
        </p:nvSpPr>
        <p:spPr>
          <a:xfrm>
            <a:off x="7190747" y="1635853"/>
            <a:ext cx="4313864" cy="4275369"/>
          </a:xfrm>
        </p:spPr>
        <p:txBody>
          <a:bodyPr>
            <a:normAutofit fontScale="77500" lnSpcReduction="20000"/>
          </a:bodyPr>
          <a:lstStyle/>
          <a:p>
            <a:pPr marL="0" indent="0">
              <a:buNone/>
            </a:pPr>
            <a:r>
              <a:rPr lang="en-GB" sz="2300" dirty="0" smtClean="0"/>
              <a:t>Other </a:t>
            </a:r>
            <a:r>
              <a:rPr lang="en-GB" sz="2300" dirty="0"/>
              <a:t>factors that increase vulnerability include: </a:t>
            </a:r>
          </a:p>
          <a:p>
            <a:r>
              <a:rPr lang="en-GB" sz="2300" dirty="0" smtClean="0"/>
              <a:t>Parents</a:t>
            </a:r>
            <a:r>
              <a:rPr lang="en-GB" sz="2300" dirty="0"/>
              <a:t>’/carers own needs may conflict with the needs of the disabled person </a:t>
            </a:r>
          </a:p>
          <a:p>
            <a:r>
              <a:rPr lang="en-GB" sz="2300" dirty="0" smtClean="0"/>
              <a:t>Professional </a:t>
            </a:r>
            <a:r>
              <a:rPr lang="en-GB" sz="2300" dirty="0"/>
              <a:t>sympathy for carers who are seen as ‘saints’ </a:t>
            </a:r>
          </a:p>
          <a:p>
            <a:r>
              <a:rPr lang="en-GB" sz="2300" dirty="0" smtClean="0"/>
              <a:t>Professional Abusers </a:t>
            </a:r>
            <a:r>
              <a:rPr lang="en-GB" sz="2300" dirty="0"/>
              <a:t>may target people with disabilities believing that they are less likely to be detected </a:t>
            </a:r>
          </a:p>
          <a:p>
            <a:r>
              <a:rPr lang="en-GB" sz="2300" dirty="0" smtClean="0"/>
              <a:t>Signs </a:t>
            </a:r>
            <a:r>
              <a:rPr lang="en-GB" sz="2300" dirty="0"/>
              <a:t>and indicators attributed to the disability &amp; changes in behaviour not seen as an indicator </a:t>
            </a:r>
            <a:r>
              <a:rPr lang="en-GB" sz="2300" dirty="0" smtClean="0"/>
              <a:t>that something is wrong </a:t>
            </a:r>
            <a:endParaRPr lang="en-GB" sz="2300" dirty="0"/>
          </a:p>
          <a:p>
            <a:endParaRPr lang="en-GB" dirty="0"/>
          </a:p>
        </p:txBody>
      </p:sp>
    </p:spTree>
    <p:extLst>
      <p:ext uri="{BB962C8B-B14F-4D97-AF65-F5344CB8AC3E}">
        <p14:creationId xmlns:p14="http://schemas.microsoft.com/office/powerpoint/2010/main" val="1715438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6. </a:t>
            </a:r>
            <a:r>
              <a:rPr lang="en-GB" dirty="0" smtClean="0"/>
              <a:t> SUT I YMATEB				6</a:t>
            </a:r>
            <a:r>
              <a:rPr lang="en-GB" dirty="0"/>
              <a:t>. HOW TO RESPOND</a:t>
            </a:r>
            <a:br>
              <a:rPr lang="en-GB" dirty="0"/>
            </a:br>
            <a:r>
              <a:rPr lang="en-GB" dirty="0"/>
              <a:t/>
            </a:r>
            <a:br>
              <a:rPr lang="en-GB" dirty="0"/>
            </a:br>
            <a:endParaRPr lang="en-GB" dirty="0"/>
          </a:p>
        </p:txBody>
      </p:sp>
      <p:sp>
        <p:nvSpPr>
          <p:cNvPr id="3" name="Content Placeholder 2"/>
          <p:cNvSpPr>
            <a:spLocks noGrp="1"/>
          </p:cNvSpPr>
          <p:nvPr>
            <p:ph sz="half" idx="1"/>
          </p:nvPr>
        </p:nvSpPr>
        <p:spPr>
          <a:xfrm>
            <a:off x="2270430" y="1571537"/>
            <a:ext cx="4313864" cy="3777622"/>
          </a:xfrm>
        </p:spPr>
        <p:txBody>
          <a:bodyPr>
            <a:normAutofit/>
          </a:bodyPr>
          <a:lstStyle/>
          <a:p>
            <a:pPr lvl="0"/>
            <a:r>
              <a:rPr lang="cy-GB" dirty="0"/>
              <a:t>A ydi dymuniadau a barn y plentyn/oedolyn yn hysbys? </a:t>
            </a:r>
            <a:endParaRPr lang="en-GB" dirty="0"/>
          </a:p>
          <a:p>
            <a:pPr lvl="0"/>
            <a:r>
              <a:rPr lang="cy-GB" dirty="0"/>
              <a:t>Sut mae bywyd o ddydd i ddydd ar gyfer y plentyn/oedolyn? </a:t>
            </a:r>
            <a:endParaRPr lang="en-GB" dirty="0"/>
          </a:p>
          <a:p>
            <a:pPr lvl="0"/>
            <a:r>
              <a:rPr lang="cy-GB" dirty="0"/>
              <a:t>A fyddwn i’n derbyn hyn ar gyfer person nad yw'n anabl? </a:t>
            </a:r>
            <a:endParaRPr lang="en-GB" dirty="0"/>
          </a:p>
          <a:p>
            <a:pPr lvl="0"/>
            <a:r>
              <a:rPr lang="cy-GB" dirty="0"/>
              <a:t>Pa dystiolaeth sydd yn cefnogi’r asesiad hwn? </a:t>
            </a:r>
            <a:endParaRPr lang="en-GB" dirty="0"/>
          </a:p>
          <a:p>
            <a:pPr lvl="0"/>
            <a:r>
              <a:rPr lang="cy-GB" dirty="0"/>
              <a:t>A oes yna unrhyw dystiolaeth i awgrymu bod yr asesiad presennol yn anghywir? </a:t>
            </a:r>
            <a:endParaRPr lang="en-GB" dirty="0"/>
          </a:p>
          <a:p>
            <a:endParaRPr lang="en-GB" dirty="0"/>
          </a:p>
        </p:txBody>
      </p:sp>
      <p:sp>
        <p:nvSpPr>
          <p:cNvPr id="4" name="Content Placeholder 3"/>
          <p:cNvSpPr>
            <a:spLocks noGrp="1"/>
          </p:cNvSpPr>
          <p:nvPr>
            <p:ph sz="half" idx="2"/>
          </p:nvPr>
        </p:nvSpPr>
        <p:spPr>
          <a:xfrm>
            <a:off x="7123635" y="1571537"/>
            <a:ext cx="4313864" cy="3777622"/>
          </a:xfrm>
        </p:spPr>
        <p:txBody>
          <a:bodyPr>
            <a:normAutofit/>
          </a:bodyPr>
          <a:lstStyle/>
          <a:p>
            <a:r>
              <a:rPr lang="en-GB" dirty="0" smtClean="0"/>
              <a:t>Are </a:t>
            </a:r>
            <a:r>
              <a:rPr lang="en-GB" dirty="0"/>
              <a:t>the wishes and views of the Child/Adult known? </a:t>
            </a:r>
          </a:p>
          <a:p>
            <a:r>
              <a:rPr lang="en-GB" dirty="0"/>
              <a:t>What is daily life like for the Child/Adult? </a:t>
            </a:r>
          </a:p>
          <a:p>
            <a:r>
              <a:rPr lang="en-GB" dirty="0"/>
              <a:t>Would I accept this for a non-disabled person? </a:t>
            </a:r>
          </a:p>
          <a:p>
            <a:r>
              <a:rPr lang="en-GB" dirty="0"/>
              <a:t>What evidence supports the assessment? </a:t>
            </a:r>
          </a:p>
          <a:p>
            <a:r>
              <a:rPr lang="en-GB" dirty="0"/>
              <a:t>Is there any evidence to suggest that the current assessment is wrong? </a:t>
            </a:r>
          </a:p>
        </p:txBody>
      </p:sp>
    </p:spTree>
    <p:extLst>
      <p:ext uri="{BB962C8B-B14F-4D97-AF65-F5344CB8AC3E}">
        <p14:creationId xmlns:p14="http://schemas.microsoft.com/office/powerpoint/2010/main" val="3977919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7. GWEITHREDU			</a:t>
            </a:r>
            <a:r>
              <a:rPr lang="en-GB" dirty="0" smtClean="0"/>
              <a:t>	7</a:t>
            </a:r>
            <a:r>
              <a:rPr lang="en-GB" dirty="0"/>
              <a:t>. ACTION</a:t>
            </a:r>
            <a:br>
              <a:rPr lang="en-GB" dirty="0"/>
            </a:br>
            <a:r>
              <a:rPr lang="en-GB" dirty="0"/>
              <a:t/>
            </a:r>
            <a:br>
              <a:rPr lang="en-GB" dirty="0"/>
            </a:br>
            <a:endParaRPr lang="en-GB" dirty="0"/>
          </a:p>
        </p:txBody>
      </p:sp>
      <p:sp>
        <p:nvSpPr>
          <p:cNvPr id="3" name="Content Placeholder 2"/>
          <p:cNvSpPr>
            <a:spLocks noGrp="1"/>
          </p:cNvSpPr>
          <p:nvPr>
            <p:ph sz="half" idx="1"/>
          </p:nvPr>
        </p:nvSpPr>
        <p:spPr>
          <a:xfrm>
            <a:off x="2425145" y="1579926"/>
            <a:ext cx="4313864" cy="3193409"/>
          </a:xfrm>
        </p:spPr>
        <p:txBody>
          <a:bodyPr>
            <a:normAutofit/>
          </a:bodyPr>
          <a:lstStyle/>
          <a:p>
            <a:pPr lvl="0"/>
            <a:endParaRPr lang="cy-GB" dirty="0" smtClean="0"/>
          </a:p>
          <a:p>
            <a:pPr lvl="0"/>
            <a:r>
              <a:rPr lang="cy-GB" dirty="0" smtClean="0"/>
              <a:t>Siaradwch </a:t>
            </a:r>
            <a:r>
              <a:rPr lang="cy-GB" dirty="0"/>
              <a:t>gyda’r Arweinydd Diogelu yn eich adran chi </a:t>
            </a:r>
            <a:endParaRPr lang="en-GB" dirty="0"/>
          </a:p>
          <a:p>
            <a:pPr lvl="0"/>
            <a:r>
              <a:rPr lang="cy-GB" dirty="0"/>
              <a:t>Darllenwch Protocol Diogelu Plant Anabl </a:t>
            </a:r>
            <a:r>
              <a:rPr lang="cy-GB" dirty="0" err="1"/>
              <a:t>BDGGC</a:t>
            </a:r>
            <a:endParaRPr lang="en-GB" dirty="0"/>
          </a:p>
          <a:p>
            <a:endParaRPr lang="en-GB" dirty="0"/>
          </a:p>
        </p:txBody>
      </p:sp>
      <p:sp>
        <p:nvSpPr>
          <p:cNvPr id="4" name="Content Placeholder 3"/>
          <p:cNvSpPr>
            <a:spLocks noGrp="1"/>
          </p:cNvSpPr>
          <p:nvPr>
            <p:ph sz="half" idx="2"/>
          </p:nvPr>
        </p:nvSpPr>
        <p:spPr>
          <a:xfrm>
            <a:off x="7190747" y="1587422"/>
            <a:ext cx="4313864" cy="3291666"/>
          </a:xfrm>
        </p:spPr>
        <p:txBody>
          <a:bodyPr>
            <a:normAutofit/>
          </a:bodyPr>
          <a:lstStyle/>
          <a:p>
            <a:pPr marL="0" indent="0">
              <a:buNone/>
            </a:pPr>
            <a:endParaRPr lang="en-GB" dirty="0"/>
          </a:p>
          <a:p>
            <a:r>
              <a:rPr lang="en-GB" dirty="0"/>
              <a:t> </a:t>
            </a:r>
            <a:r>
              <a:rPr lang="en-GB" dirty="0" smtClean="0"/>
              <a:t>Speak to the Safeguarding Lead in your department </a:t>
            </a:r>
          </a:p>
          <a:p>
            <a:r>
              <a:rPr lang="en-GB" dirty="0" smtClean="0"/>
              <a:t>Refer to the NWSCB Safeguarding Disabled Children Protocol</a:t>
            </a:r>
            <a:endParaRPr lang="en-GB" dirty="0"/>
          </a:p>
        </p:txBody>
      </p:sp>
      <p:pic>
        <p:nvPicPr>
          <p:cNvPr id="6" name="Picture 5"/>
          <p:cNvPicPr>
            <a:picLocks noChangeAspect="1"/>
          </p:cNvPicPr>
          <p:nvPr/>
        </p:nvPicPr>
        <p:blipFill>
          <a:blip r:embed="rId2"/>
          <a:stretch>
            <a:fillRect/>
          </a:stretch>
        </p:blipFill>
        <p:spPr>
          <a:xfrm>
            <a:off x="4052233" y="5646488"/>
            <a:ext cx="4445381" cy="957155"/>
          </a:xfrm>
          <a:prstGeom prst="rect">
            <a:avLst/>
          </a:prstGeom>
        </p:spPr>
      </p:pic>
    </p:spTree>
    <p:extLst>
      <p:ext uri="{BB962C8B-B14F-4D97-AF65-F5344CB8AC3E}">
        <p14:creationId xmlns:p14="http://schemas.microsoft.com/office/powerpoint/2010/main" val="3373633900"/>
      </p:ext>
    </p:extLst>
  </p:cSld>
  <p:clrMapOvr>
    <a:masterClrMapping/>
  </p:clrMapOvr>
</p:sld>
</file>

<file path=ppt/theme/theme1.xml><?xml version="1.0" encoding="utf-8"?>
<a:theme xmlns:a="http://schemas.openxmlformats.org/drawingml/2006/main" name="Wisp">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162</TotalTime>
  <Words>985</Words>
  <Application>Microsoft Office PowerPoint</Application>
  <PresentationFormat>Widescreen</PresentationFormat>
  <Paragraphs>60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Wisp</vt:lpstr>
      <vt:lpstr>  Brîff 7 Munud  - Diogelu Plant Anabl   Safeguarding Disabled Children - 7 Minute Briefing</vt:lpstr>
      <vt:lpstr>1. BETH YDYW?    1. WHAT IS IT?</vt:lpstr>
      <vt:lpstr>2. BETH YDYW ?    2. WHAT IS IT? </vt:lpstr>
      <vt:lpstr>3. BETH YDYW?     3. WHAT IS IT?      </vt:lpstr>
      <vt:lpstr>4. CYDNABYDDIAETH      4. RECOGNITION</vt:lpstr>
      <vt:lpstr>5. MATERION ALLWEDDOL 5. KEY ISSUES        </vt:lpstr>
      <vt:lpstr>6.  SUT I YMATEB    6. HOW TO RESPOND  </vt:lpstr>
      <vt:lpstr>7. GWEITHREDU    7. ACTION  </vt:lpstr>
    </vt:vector>
  </TitlesOfParts>
  <Company>Denbighshire County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TRIAWD GWENWYNIG – BRIFFIAD 7 MUNUD  TOXIC TRIO – 7 MINUTE BRIEFING</dc:title>
  <dc:creator>Pauline Bird</dc:creator>
  <cp:lastModifiedBy>Pauline Bird</cp:lastModifiedBy>
  <cp:revision>19</cp:revision>
  <dcterms:created xsi:type="dcterms:W3CDTF">2017-10-11T14:35:31Z</dcterms:created>
  <dcterms:modified xsi:type="dcterms:W3CDTF">2017-11-06T10:26:03Z</dcterms:modified>
</cp:coreProperties>
</file>